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524" y="-354"/>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534A16E-BA6A-40D2-827C-92C17690A118}" type="datetimeFigureOut">
              <a:rPr kumimoji="1" lang="ja-JP" altLang="en-US" smtClean="0"/>
              <a:pPr/>
              <a:t>2017/8/21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79BA23F-6EEF-4706-AAA2-24736B5BF4A2}"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534A16E-BA6A-40D2-827C-92C17690A118}" type="datetimeFigureOut">
              <a:rPr kumimoji="1" lang="ja-JP" altLang="en-US" smtClean="0"/>
              <a:pPr/>
              <a:t>2017/8/21</a:t>
            </a:fld>
            <a:endParaRPr kumimoji="1"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379BA23F-6EEF-4706-AAA2-24736B5BF4A2}"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mishima-office.net"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Word_Document11111111111.docx"/><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jpe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京\Downloads\プレゼンテーションアイコン.jpeg"/>
          <p:cNvPicPr>
            <a:picLocks noChangeAspect="1" noChangeArrowheads="1"/>
          </p:cNvPicPr>
          <p:nvPr/>
        </p:nvPicPr>
        <p:blipFill>
          <a:blip r:embed="rId2" cstate="print"/>
          <a:srcRect/>
          <a:stretch>
            <a:fillRect/>
          </a:stretch>
        </p:blipFill>
        <p:spPr bwMode="auto">
          <a:xfrm>
            <a:off x="332656" y="4716016"/>
            <a:ext cx="1700808" cy="1700808"/>
          </a:xfrm>
          <a:prstGeom prst="rect">
            <a:avLst/>
          </a:prstGeom>
          <a:ln>
            <a:solidFill>
              <a:srgbClr val="FFFF00"/>
            </a:solidFill>
          </a:ln>
          <a:effectLst>
            <a:softEdge rad="112500"/>
          </a:effectLst>
        </p:spPr>
      </p:pic>
      <p:sp>
        <p:nvSpPr>
          <p:cNvPr id="5" name="テキスト ボックス 4"/>
          <p:cNvSpPr txBox="1"/>
          <p:nvPr/>
        </p:nvSpPr>
        <p:spPr>
          <a:xfrm>
            <a:off x="0" y="7943671"/>
            <a:ext cx="6453336" cy="1200329"/>
          </a:xfrm>
          <a:prstGeom prst="rect">
            <a:avLst/>
          </a:prstGeom>
          <a:noFill/>
        </p:spPr>
        <p:txBody>
          <a:bodyPr wrap="square" rtlCol="0">
            <a:spAutoFit/>
          </a:bodyPr>
          <a:lstStyle/>
          <a:p>
            <a:r>
              <a:rPr lang="ja-JP" altLang="en-US" b="1" dirty="0"/>
              <a:t>社会</a:t>
            </a:r>
            <a:r>
              <a:rPr lang="ja-JP" altLang="en-US" b="1" dirty="0" smtClean="0"/>
              <a:t>保険労務士法人　三島事務所</a:t>
            </a:r>
            <a:endParaRPr lang="en-US" altLang="ja-JP" b="1" dirty="0" smtClean="0"/>
          </a:p>
          <a:p>
            <a:r>
              <a:rPr lang="ja-JP" altLang="en-US" dirty="0" smtClean="0"/>
              <a:t>東京都中央区八丁堀</a:t>
            </a:r>
            <a:r>
              <a:rPr lang="en-US" altLang="ja-JP" dirty="0" smtClean="0"/>
              <a:t>4-10-11 </a:t>
            </a:r>
            <a:r>
              <a:rPr lang="ja-JP" altLang="en-US" dirty="0" smtClean="0"/>
              <a:t>ネオ神谷ビル</a:t>
            </a:r>
            <a:r>
              <a:rPr lang="en-US" altLang="ja-JP" dirty="0" smtClean="0"/>
              <a:t>2F</a:t>
            </a:r>
          </a:p>
          <a:p>
            <a:r>
              <a:rPr lang="en-US" altLang="ja-JP" dirty="0" smtClean="0"/>
              <a:t>TEL</a:t>
            </a:r>
            <a:r>
              <a:rPr lang="ja-JP" altLang="en-US" dirty="0" smtClean="0"/>
              <a:t>：</a:t>
            </a:r>
            <a:r>
              <a:rPr lang="en-US" altLang="ja-JP" dirty="0" smtClean="0"/>
              <a:t>03-5834-2004  FAX</a:t>
            </a:r>
            <a:r>
              <a:rPr lang="ja-JP" altLang="en-US" dirty="0" smtClean="0"/>
              <a:t>：</a:t>
            </a:r>
            <a:r>
              <a:rPr lang="en-US" altLang="ja-JP" dirty="0" smtClean="0"/>
              <a:t>03-5834-2005</a:t>
            </a:r>
          </a:p>
          <a:p>
            <a:r>
              <a:rPr lang="ja-JP" altLang="en-US" dirty="0" smtClean="0"/>
              <a:t>お問い合わせ先：</a:t>
            </a:r>
            <a:r>
              <a:rPr lang="en-US" altLang="ja-JP" dirty="0" smtClean="0">
                <a:hlinkClick r:id="rId3"/>
              </a:rPr>
              <a:t>info@mishima-office.net</a:t>
            </a:r>
            <a:r>
              <a:rPr lang="ja-JP" altLang="en-US" dirty="0" smtClean="0"/>
              <a:t>　　担当：古田</a:t>
            </a:r>
            <a:endParaRPr kumimoji="1" lang="ja-JP" altLang="en-US" dirty="0"/>
          </a:p>
        </p:txBody>
      </p:sp>
      <p:sp>
        <p:nvSpPr>
          <p:cNvPr id="6" name="テキスト ボックス 5"/>
          <p:cNvSpPr txBox="1"/>
          <p:nvPr/>
        </p:nvSpPr>
        <p:spPr>
          <a:xfrm>
            <a:off x="0" y="6479704"/>
            <a:ext cx="2636912" cy="1323439"/>
          </a:xfrm>
          <a:prstGeom prst="rect">
            <a:avLst/>
          </a:prstGeom>
          <a:noFill/>
        </p:spPr>
        <p:txBody>
          <a:bodyPr wrap="square" rtlCol="0">
            <a:spAutoFit/>
          </a:bodyPr>
          <a:lstStyle/>
          <a:p>
            <a:r>
              <a:rPr lang="en-US" altLang="ja-JP" sz="2000" b="1" dirty="0" smtClean="0"/>
              <a:t>2017</a:t>
            </a:r>
            <a:r>
              <a:rPr lang="ja-JP" altLang="en-US" sz="2000" b="1" dirty="0" smtClean="0"/>
              <a:t>年</a:t>
            </a:r>
            <a:r>
              <a:rPr lang="en-US" altLang="ja-JP" sz="2000" b="1" dirty="0" smtClean="0"/>
              <a:t>9</a:t>
            </a:r>
            <a:r>
              <a:rPr lang="ja-JP" altLang="en-US" sz="2000" b="1" dirty="0" smtClean="0"/>
              <a:t>月</a:t>
            </a:r>
            <a:r>
              <a:rPr lang="en-US" altLang="ja-JP" sz="2000" b="1" dirty="0" smtClean="0"/>
              <a:t>26</a:t>
            </a:r>
            <a:r>
              <a:rPr lang="ja-JP" altLang="en-US" sz="2000" b="1" dirty="0" smtClean="0"/>
              <a:t>日（火）</a:t>
            </a:r>
            <a:endParaRPr lang="en-US" altLang="ja-JP" sz="2000" b="1" dirty="0" smtClean="0"/>
          </a:p>
          <a:p>
            <a:r>
              <a:rPr lang="ja-JP" altLang="en-US" sz="2000" b="1" dirty="0" smtClean="0"/>
              <a:t>無期転換セミナー</a:t>
            </a:r>
            <a:endParaRPr lang="en-US" altLang="ja-JP" sz="2000" b="1" dirty="0" smtClean="0"/>
          </a:p>
          <a:p>
            <a:r>
              <a:rPr lang="ja-JP" altLang="en-US" sz="2000" b="1" dirty="0" smtClean="0"/>
              <a:t>場所：三島事務所</a:t>
            </a:r>
            <a:endParaRPr lang="en-US" altLang="ja-JP" sz="2000" b="1" dirty="0" smtClean="0"/>
          </a:p>
          <a:p>
            <a:r>
              <a:rPr lang="ja-JP" altLang="en-US" sz="2000" b="1" dirty="0" smtClean="0"/>
              <a:t>時間：</a:t>
            </a:r>
            <a:r>
              <a:rPr lang="en-US" altLang="ja-JP" sz="2000" b="1" dirty="0" smtClean="0"/>
              <a:t>13:00-14:30</a:t>
            </a:r>
          </a:p>
        </p:txBody>
      </p:sp>
      <p:sp>
        <p:nvSpPr>
          <p:cNvPr id="8" name="テキスト ボックス 7"/>
          <p:cNvSpPr txBox="1"/>
          <p:nvPr/>
        </p:nvSpPr>
        <p:spPr>
          <a:xfrm>
            <a:off x="0" y="0"/>
            <a:ext cx="6858000" cy="1846659"/>
          </a:xfrm>
          <a:prstGeom prst="rect">
            <a:avLst/>
          </a:prstGeom>
          <a:noFill/>
        </p:spPr>
        <p:txBody>
          <a:bodyPr wrap="square" rtlCol="0">
            <a:spAutoFit/>
          </a:bodyPr>
          <a:lstStyle/>
          <a:p>
            <a:r>
              <a:rPr lang="ja-JP" altLang="en-US" sz="3800" dirty="0" smtClean="0"/>
              <a:t>有期契約社員の無期転換に何をするべきなのか。</a:t>
            </a:r>
            <a:r>
              <a:rPr lang="en-US" altLang="ja-JP" sz="3800" dirty="0" smtClean="0"/>
              <a:t>4</a:t>
            </a:r>
            <a:r>
              <a:rPr lang="ja-JP" altLang="en-US" sz="3800" dirty="0" err="1" smtClean="0"/>
              <a:t>つの</a:t>
            </a:r>
            <a:r>
              <a:rPr lang="ja-JP" altLang="en-US" sz="3800" dirty="0" smtClean="0"/>
              <a:t>ポイントを解説します</a:t>
            </a:r>
            <a:r>
              <a:rPr lang="ja-JP" altLang="en-US" sz="3800" dirty="0" smtClean="0"/>
              <a:t>！</a:t>
            </a:r>
            <a:endParaRPr lang="en-US" altLang="ja-JP" sz="3800" dirty="0" smtClean="0"/>
          </a:p>
        </p:txBody>
      </p:sp>
      <p:pic>
        <p:nvPicPr>
          <p:cNvPr id="1028" name="Picture 4" descr="\\172.16.0.200\03_member\◆三島事務所◆\【事務所プロフィール】\ロゴ関係\1.三島事務所最新版\mishima-office-logo-full.png"/>
          <p:cNvPicPr>
            <a:picLocks noChangeAspect="1" noChangeArrowheads="1"/>
          </p:cNvPicPr>
          <p:nvPr/>
        </p:nvPicPr>
        <p:blipFill>
          <a:blip r:embed="rId4" cstate="print"/>
          <a:srcRect/>
          <a:stretch>
            <a:fillRect/>
          </a:stretch>
        </p:blipFill>
        <p:spPr bwMode="auto">
          <a:xfrm>
            <a:off x="5949280" y="8172400"/>
            <a:ext cx="715963" cy="758825"/>
          </a:xfrm>
          <a:prstGeom prst="rect">
            <a:avLst/>
          </a:prstGeom>
          <a:noFill/>
        </p:spPr>
      </p:pic>
      <p:pic>
        <p:nvPicPr>
          <p:cNvPr id="1029" name="Picture 5"/>
          <p:cNvPicPr>
            <a:picLocks noChangeAspect="1" noChangeArrowheads="1"/>
          </p:cNvPicPr>
          <p:nvPr/>
        </p:nvPicPr>
        <p:blipFill>
          <a:blip r:embed="rId5" cstate="print"/>
          <a:srcRect/>
          <a:stretch>
            <a:fillRect/>
          </a:stretch>
        </p:blipFill>
        <p:spPr bwMode="auto">
          <a:xfrm>
            <a:off x="2465512" y="4644008"/>
            <a:ext cx="4392488" cy="3261389"/>
          </a:xfrm>
          <a:prstGeom prst="rect">
            <a:avLst/>
          </a:prstGeom>
          <a:noFill/>
          <a:ln w="9525">
            <a:noFill/>
            <a:miter lim="800000"/>
            <a:headEnd/>
            <a:tailEnd/>
          </a:ln>
        </p:spPr>
      </p:pic>
      <p:sp>
        <p:nvSpPr>
          <p:cNvPr id="11" name="テキスト ボックス 10"/>
          <p:cNvSpPr txBox="1"/>
          <p:nvPr/>
        </p:nvSpPr>
        <p:spPr>
          <a:xfrm>
            <a:off x="0" y="1835696"/>
            <a:ext cx="4610558" cy="2308324"/>
          </a:xfrm>
          <a:prstGeom prst="rect">
            <a:avLst/>
          </a:prstGeom>
          <a:noFill/>
        </p:spPr>
        <p:txBody>
          <a:bodyPr wrap="none" rtlCol="0">
            <a:spAutoFit/>
          </a:bodyPr>
          <a:lstStyle/>
          <a:p>
            <a:r>
              <a:rPr lang="en-US" altLang="ja-JP" dirty="0" smtClean="0"/>
              <a:t>13:00-14:00</a:t>
            </a:r>
          </a:p>
          <a:p>
            <a:r>
              <a:rPr lang="ja-JP" altLang="en-US" dirty="0" smtClean="0"/>
              <a:t>①</a:t>
            </a:r>
            <a:r>
              <a:rPr kumimoji="1" lang="ja-JP" altLang="en-US" dirty="0" smtClean="0"/>
              <a:t>正社員と有期契約社員の違いの確認</a:t>
            </a:r>
            <a:endParaRPr kumimoji="1" lang="en-US" altLang="ja-JP" dirty="0" smtClean="0"/>
          </a:p>
          <a:p>
            <a:r>
              <a:rPr lang="ja-JP" altLang="en-US" dirty="0"/>
              <a:t>②</a:t>
            </a:r>
            <a:r>
              <a:rPr lang="ja-JP" altLang="en-US" dirty="0" smtClean="0"/>
              <a:t>有期契約社員についてやるべき</a:t>
            </a:r>
            <a:r>
              <a:rPr lang="ja-JP" altLang="en-US" dirty="0" smtClean="0"/>
              <a:t>こと</a:t>
            </a:r>
            <a:endParaRPr lang="en-US" altLang="ja-JP" dirty="0" smtClean="0"/>
          </a:p>
          <a:p>
            <a:r>
              <a:rPr lang="ja-JP" altLang="en-US" dirty="0" smtClean="0"/>
              <a:t>③無期転換をする際にどの区分を選択するか</a:t>
            </a:r>
            <a:endParaRPr lang="en-US" altLang="ja-JP" dirty="0" smtClean="0"/>
          </a:p>
          <a:p>
            <a:r>
              <a:rPr lang="ja-JP" altLang="en-US" dirty="0" smtClean="0"/>
              <a:t>④無期転換の周知と対応</a:t>
            </a:r>
            <a:r>
              <a:rPr lang="ja-JP" altLang="en-US" dirty="0" smtClean="0"/>
              <a:t>内容</a:t>
            </a:r>
            <a:endParaRPr lang="en-US" altLang="ja-JP" dirty="0" smtClean="0"/>
          </a:p>
          <a:p>
            <a:r>
              <a:rPr lang="en-US" altLang="ja-JP" dirty="0" smtClean="0"/>
              <a:t>14:00-14:30</a:t>
            </a:r>
            <a:endParaRPr lang="en-US" altLang="ja-JP" dirty="0" smtClean="0"/>
          </a:p>
          <a:p>
            <a:r>
              <a:rPr lang="ja-JP" altLang="en-US" dirty="0" smtClean="0"/>
              <a:t>⑤質疑応答</a:t>
            </a:r>
            <a:endParaRPr lang="en-US" altLang="ja-JP" dirty="0" smtClean="0"/>
          </a:p>
          <a:p>
            <a:endParaRPr kumimoji="1" lang="ja-JP" altLang="en-US" dirty="0"/>
          </a:p>
        </p:txBody>
      </p:sp>
      <p:sp>
        <p:nvSpPr>
          <p:cNvPr id="16" name="角丸四角形吹き出し 15"/>
          <p:cNvSpPr/>
          <p:nvPr/>
        </p:nvSpPr>
        <p:spPr>
          <a:xfrm>
            <a:off x="4221088" y="1691680"/>
            <a:ext cx="2448272" cy="936104"/>
          </a:xfrm>
          <a:prstGeom prst="wedgeRoundRectCallout">
            <a:avLst>
              <a:gd name="adj1" fmla="val -57323"/>
              <a:gd name="adj2" fmla="val 8607"/>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無期転換を</a:t>
            </a:r>
            <a:r>
              <a:rPr lang="ja-JP" altLang="en-US" dirty="0" smtClean="0"/>
              <a:t>導入する前にここを正しく運用していますか。</a:t>
            </a:r>
            <a:endParaRPr kumimoji="1" lang="ja-JP" altLang="en-US" dirty="0"/>
          </a:p>
        </p:txBody>
      </p:sp>
      <p:sp>
        <p:nvSpPr>
          <p:cNvPr id="17" name="テキスト ボックス 16"/>
          <p:cNvSpPr txBox="1"/>
          <p:nvPr/>
        </p:nvSpPr>
        <p:spPr>
          <a:xfrm>
            <a:off x="0" y="3851920"/>
            <a:ext cx="6894836" cy="646331"/>
          </a:xfrm>
          <a:prstGeom prst="rect">
            <a:avLst/>
          </a:prstGeom>
          <a:noFill/>
        </p:spPr>
        <p:txBody>
          <a:bodyPr wrap="none" rtlCol="0">
            <a:spAutoFit/>
          </a:bodyPr>
          <a:lstStyle/>
          <a:p>
            <a:r>
              <a:rPr kumimoji="1" lang="ja-JP" altLang="en-US" dirty="0" smtClean="0"/>
              <a:t>＊当日セミナーにご参加くださったお取引様には、無期転換を行う際</a:t>
            </a:r>
            <a:endParaRPr kumimoji="1" lang="en-US" altLang="ja-JP" dirty="0" smtClean="0"/>
          </a:p>
          <a:p>
            <a:r>
              <a:rPr lang="ja-JP" altLang="en-US" dirty="0" smtClean="0"/>
              <a:t>に業務が効率化できる書式を</a:t>
            </a:r>
            <a:r>
              <a:rPr lang="en-US" altLang="ja-JP" dirty="0" smtClean="0"/>
              <a:t>HP</a:t>
            </a:r>
            <a:r>
              <a:rPr lang="ja-JP" altLang="en-US" smtClean="0"/>
              <a:t>からダウンロードできます。</a:t>
            </a:r>
            <a:endParaRPr kumimoji="1" lang="en-US" altLang="ja-JP" dirty="0" smtClean="0"/>
          </a:p>
        </p:txBody>
      </p:sp>
      <p:sp>
        <p:nvSpPr>
          <p:cNvPr id="18" name="角丸四角形吹き出し 17"/>
          <p:cNvSpPr/>
          <p:nvPr/>
        </p:nvSpPr>
        <p:spPr>
          <a:xfrm>
            <a:off x="4653136" y="2699792"/>
            <a:ext cx="1944216" cy="1080120"/>
          </a:xfrm>
          <a:prstGeom prst="wedgeRoundRectCallout">
            <a:avLst>
              <a:gd name="adj1" fmla="val -59756"/>
              <a:gd name="adj2" fmla="val -24964"/>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t>運用までの流れは問題ありませんか。</a:t>
            </a:r>
            <a:endParaRPr kumimoji="1" lang="ja-JP" altLang="en-US" dirty="0"/>
          </a:p>
        </p:txBody>
      </p:sp>
      <p:sp>
        <p:nvSpPr>
          <p:cNvPr id="14" name="横巻き 13"/>
          <p:cNvSpPr/>
          <p:nvPr/>
        </p:nvSpPr>
        <p:spPr>
          <a:xfrm>
            <a:off x="3356992" y="1187624"/>
            <a:ext cx="3312368" cy="432048"/>
          </a:xfrm>
          <a:prstGeom prst="horizontalScroll">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b="1" dirty="0" smtClean="0"/>
              <a:t>お取引様</a:t>
            </a:r>
            <a:r>
              <a:rPr lang="ja-JP" altLang="en-US" b="1" dirty="0" smtClean="0"/>
              <a:t>限定のセミナーです。</a:t>
            </a:r>
            <a:endParaRPr kumimoji="1" lang="ja-JP" alt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479950" y="646526"/>
            <a:ext cx="864097" cy="307777"/>
          </a:xfrm>
          <a:prstGeom prst="rect">
            <a:avLst/>
          </a:prstGeom>
          <a:noFill/>
        </p:spPr>
        <p:txBody>
          <a:bodyPr wrap="square" rtlCol="0">
            <a:spAutoFit/>
          </a:bodyPr>
          <a:lstStyle/>
          <a:p>
            <a:r>
              <a:rPr kumimoji="1" lang="ja-JP" altLang="en-US" sz="1400" b="1" dirty="0" smtClean="0">
                <a:solidFill>
                  <a:schemeClr val="bg1"/>
                </a:solidFill>
              </a:rPr>
              <a:t>テーマ</a:t>
            </a:r>
            <a:endParaRPr kumimoji="1" lang="ja-JP" altLang="en-US" sz="1400" b="1" dirty="0">
              <a:solidFill>
                <a:schemeClr val="bg1"/>
              </a:solidFill>
            </a:endParaRPr>
          </a:p>
        </p:txBody>
      </p:sp>
      <p:sp>
        <p:nvSpPr>
          <p:cNvPr id="10" name="テキスト ボックス 9"/>
          <p:cNvSpPr txBox="1"/>
          <p:nvPr/>
        </p:nvSpPr>
        <p:spPr>
          <a:xfrm>
            <a:off x="2064126" y="135046"/>
            <a:ext cx="4572508" cy="369332"/>
          </a:xfrm>
          <a:prstGeom prst="rect">
            <a:avLst/>
          </a:prstGeom>
          <a:noFill/>
        </p:spPr>
        <p:txBody>
          <a:bodyPr wrap="square" rtlCol="0">
            <a:spAutoFit/>
          </a:bodyPr>
          <a:lstStyle/>
          <a:p>
            <a:endParaRPr kumimoji="1" lang="ja-JP" altLang="en-US"/>
          </a:p>
        </p:txBody>
      </p:sp>
      <p:sp>
        <p:nvSpPr>
          <p:cNvPr id="24" name="テキスト ボックス 23"/>
          <p:cNvSpPr txBox="1"/>
          <p:nvPr/>
        </p:nvSpPr>
        <p:spPr>
          <a:xfrm>
            <a:off x="341355" y="1366607"/>
            <a:ext cx="1440160" cy="338554"/>
          </a:xfrm>
          <a:prstGeom prst="rect">
            <a:avLst/>
          </a:prstGeom>
          <a:noFill/>
        </p:spPr>
        <p:txBody>
          <a:bodyPr wrap="square" rtlCol="0">
            <a:spAutoFit/>
          </a:bodyPr>
          <a:lstStyle/>
          <a:p>
            <a:r>
              <a:rPr kumimoji="1" lang="ja-JP" altLang="en-US" sz="1600" b="1" dirty="0" smtClean="0">
                <a:solidFill>
                  <a:schemeClr val="bg1"/>
                </a:solidFill>
              </a:rPr>
              <a:t>（テーマ）</a:t>
            </a:r>
            <a:endParaRPr kumimoji="1" lang="ja-JP" altLang="en-US" sz="1600" b="1" dirty="0">
              <a:solidFill>
                <a:schemeClr val="bg1"/>
              </a:solidFill>
            </a:endParaRPr>
          </a:p>
        </p:txBody>
      </p:sp>
      <p:sp>
        <p:nvSpPr>
          <p:cNvPr id="28" name="正方形/長方形 27"/>
          <p:cNvSpPr/>
          <p:nvPr/>
        </p:nvSpPr>
        <p:spPr>
          <a:xfrm>
            <a:off x="530135" y="4470051"/>
            <a:ext cx="5832648" cy="338554"/>
          </a:xfrm>
          <a:prstGeom prst="rect">
            <a:avLst/>
          </a:prstGeom>
        </p:spPr>
        <p:txBody>
          <a:bodyPr wrap="square">
            <a:spAutoFit/>
          </a:bodyPr>
          <a:lstStyle/>
          <a:p>
            <a:endParaRPr kumimoji="0" lang="ja-JP" altLang="en-US" sz="1600" dirty="0">
              <a:latin typeface="ＭＳ Ｐゴシック" charset="-128"/>
            </a:endParaRPr>
          </a:p>
        </p:txBody>
      </p:sp>
      <p:sp>
        <p:nvSpPr>
          <p:cNvPr id="33" name="テキスト ボックス 2"/>
          <p:cNvSpPr txBox="1">
            <a:spLocks noChangeArrowheads="1"/>
          </p:cNvSpPr>
          <p:nvPr/>
        </p:nvSpPr>
        <p:spPr bwMode="auto">
          <a:xfrm>
            <a:off x="283979" y="967567"/>
            <a:ext cx="6384925" cy="288808"/>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just">
              <a:spcAft>
                <a:spcPts val="0"/>
              </a:spcAft>
            </a:pPr>
            <a:r>
              <a:rPr lang="ja-JP" altLang="en-US" sz="1200" kern="100" dirty="0">
                <a:latin typeface="Century"/>
                <a:ea typeface="ＭＳ Ｐゴシック"/>
                <a:cs typeface="Times New Roman"/>
              </a:rPr>
              <a:t>　</a:t>
            </a:r>
            <a:r>
              <a:rPr lang="ja-JP" sz="1200" kern="100" dirty="0" smtClean="0">
                <a:effectLst/>
                <a:latin typeface="メイリオ" panose="020B0604030504040204" pitchFamily="50" charset="-128"/>
                <a:ea typeface="メイリオ" panose="020B0604030504040204" pitchFamily="50" charset="-128"/>
                <a:cs typeface="Times New Roman"/>
              </a:rPr>
              <a:t>ＦＡＸ</a:t>
            </a:r>
            <a:r>
              <a:rPr lang="ja-JP" sz="1200" kern="100" dirty="0">
                <a:effectLst/>
                <a:latin typeface="メイリオ" panose="020B0604030504040204" pitchFamily="50" charset="-128"/>
                <a:ea typeface="メイリオ" panose="020B0604030504040204" pitchFamily="50" charset="-128"/>
                <a:cs typeface="Times New Roman"/>
              </a:rPr>
              <a:t>またはＥメールにて</a:t>
            </a:r>
            <a:r>
              <a:rPr lang="ja-JP" sz="1200" kern="100" dirty="0" smtClean="0">
                <a:effectLst/>
                <a:latin typeface="メイリオ" panose="020B0604030504040204" pitchFamily="50" charset="-128"/>
                <a:ea typeface="メイリオ" panose="020B0604030504040204" pitchFamily="50" charset="-128"/>
                <a:cs typeface="Times New Roman"/>
              </a:rPr>
              <a:t>、</a:t>
            </a:r>
            <a:r>
              <a:rPr lang="en-US" altLang="ja-JP" sz="1200" kern="100" dirty="0" smtClean="0">
                <a:latin typeface="メイリオ" panose="020B0604030504040204" pitchFamily="50" charset="-128"/>
                <a:ea typeface="メイリオ" panose="020B0604030504040204" pitchFamily="50" charset="-128"/>
                <a:cs typeface="Times New Roman"/>
              </a:rPr>
              <a:t>2017</a:t>
            </a:r>
            <a:r>
              <a:rPr lang="ja-JP" altLang="en-US" sz="1200" kern="100" dirty="0" smtClean="0">
                <a:latin typeface="メイリオ" panose="020B0604030504040204" pitchFamily="50" charset="-128"/>
                <a:ea typeface="メイリオ" panose="020B0604030504040204" pitchFamily="50" charset="-128"/>
                <a:cs typeface="Times New Roman"/>
              </a:rPr>
              <a:t>年</a:t>
            </a:r>
            <a:r>
              <a:rPr lang="en-US" altLang="ja-JP" sz="1200" kern="100" dirty="0" smtClean="0">
                <a:latin typeface="メイリオ" panose="020B0604030504040204" pitchFamily="50" charset="-128"/>
                <a:ea typeface="メイリオ" panose="020B0604030504040204" pitchFamily="50" charset="-128"/>
                <a:cs typeface="Times New Roman"/>
              </a:rPr>
              <a:t>9</a:t>
            </a:r>
            <a:r>
              <a:rPr lang="ja-JP" altLang="en-US" sz="1200" kern="100" dirty="0" smtClean="0">
                <a:latin typeface="メイリオ" panose="020B0604030504040204" pitchFamily="50" charset="-128"/>
                <a:ea typeface="メイリオ" panose="020B0604030504040204" pitchFamily="50" charset="-128"/>
                <a:cs typeface="Times New Roman"/>
              </a:rPr>
              <a:t>月</a:t>
            </a:r>
            <a:r>
              <a:rPr lang="en-US" altLang="ja-JP" sz="1200" kern="100" dirty="0" smtClean="0">
                <a:latin typeface="メイリオ" panose="020B0604030504040204" pitchFamily="50" charset="-128"/>
                <a:ea typeface="メイリオ" panose="020B0604030504040204" pitchFamily="50" charset="-128"/>
                <a:cs typeface="Times New Roman"/>
              </a:rPr>
              <a:t>25</a:t>
            </a:r>
            <a:r>
              <a:rPr lang="ja-JP" altLang="en-US" sz="1200" kern="100" dirty="0" smtClean="0">
                <a:latin typeface="メイリオ" panose="020B0604030504040204" pitchFamily="50" charset="-128"/>
                <a:ea typeface="メイリオ" panose="020B0604030504040204" pitchFamily="50" charset="-128"/>
                <a:cs typeface="Times New Roman"/>
              </a:rPr>
              <a:t>日（月）までに</a:t>
            </a:r>
            <a:r>
              <a:rPr lang="ja-JP" sz="1200" kern="100" dirty="0" smtClean="0">
                <a:effectLst/>
                <a:latin typeface="メイリオ" panose="020B0604030504040204" pitchFamily="50" charset="-128"/>
                <a:ea typeface="メイリオ" panose="020B0604030504040204" pitchFamily="50" charset="-128"/>
                <a:cs typeface="Times New Roman"/>
              </a:rPr>
              <a:t>お申込み</a:t>
            </a:r>
            <a:r>
              <a:rPr lang="ja-JP" sz="1200" kern="100" dirty="0">
                <a:effectLst/>
                <a:latin typeface="メイリオ" panose="020B0604030504040204" pitchFamily="50" charset="-128"/>
                <a:ea typeface="メイリオ" panose="020B0604030504040204" pitchFamily="50" charset="-128"/>
                <a:cs typeface="Times New Roman"/>
              </a:rPr>
              <a:t>下さい</a:t>
            </a:r>
            <a:r>
              <a:rPr lang="ja-JP" sz="1200" kern="100" dirty="0" smtClean="0">
                <a:effectLst/>
                <a:latin typeface="メイリオ" panose="020B0604030504040204" pitchFamily="50" charset="-128"/>
                <a:ea typeface="メイリオ" panose="020B0604030504040204" pitchFamily="50" charset="-128"/>
                <a:cs typeface="Times New Roman"/>
              </a:rPr>
              <a:t>。</a:t>
            </a:r>
            <a:endParaRPr lang="ja-JP" sz="1050" kern="100" dirty="0">
              <a:effectLst/>
              <a:latin typeface="メイリオ" panose="020B0604030504040204" pitchFamily="50" charset="-128"/>
              <a:ea typeface="メイリオ" panose="020B0604030504040204" pitchFamily="50" charset="-128"/>
              <a:cs typeface="Times New Roman"/>
            </a:endParaRPr>
          </a:p>
        </p:txBody>
      </p:sp>
      <p:graphicFrame>
        <p:nvGraphicFramePr>
          <p:cNvPr id="26" name="オブジェクト 25"/>
          <p:cNvGraphicFramePr>
            <a:graphicFrameLocks noChangeAspect="1"/>
          </p:cNvGraphicFramePr>
          <p:nvPr>
            <p:extLst>
              <p:ext uri="{D42A27DB-BD31-4B8C-83A1-F6EECF244321}">
                <p14:modId xmlns="" xmlns:p14="http://schemas.microsoft.com/office/powerpoint/2010/main" val="604199696"/>
              </p:ext>
            </p:extLst>
          </p:nvPr>
        </p:nvGraphicFramePr>
        <p:xfrm>
          <a:off x="217488" y="1912297"/>
          <a:ext cx="6527800" cy="2936875"/>
        </p:xfrm>
        <a:graphic>
          <a:graphicData uri="http://schemas.openxmlformats.org/presentationml/2006/ole">
            <p:oleObj spid="_x0000_s3074" name="文書" r:id="rId3" imgW="6386619" imgH="3050671" progId="">
              <p:embed/>
            </p:oleObj>
          </a:graphicData>
        </a:graphic>
      </p:graphicFrame>
      <p:sp>
        <p:nvSpPr>
          <p:cNvPr id="44" name="テキスト ボックス 7"/>
          <p:cNvSpPr txBox="1"/>
          <p:nvPr/>
        </p:nvSpPr>
        <p:spPr>
          <a:xfrm>
            <a:off x="790237" y="8462692"/>
            <a:ext cx="6039066" cy="646331"/>
          </a:xfrm>
          <a:prstGeom prst="rect">
            <a:avLst/>
          </a:prstGeom>
          <a:noFill/>
          <a:ln>
            <a:solidFill>
              <a:schemeClr val="tx1"/>
            </a:solidFill>
            <a:prstDash val="sysDash"/>
          </a:ln>
        </p:spPr>
        <p:txBody>
          <a:bodyPr wrap="square" rtlCol="0">
            <a:spAutoFit/>
          </a:bodyPr>
          <a:lstStyle/>
          <a:p>
            <a:pPr>
              <a:spcAft>
                <a:spcPts val="0"/>
              </a:spcAft>
            </a:pPr>
            <a:r>
              <a:rPr lang="en-US" altLang="ja-JP" sz="900" kern="1200" dirty="0" smtClean="0">
                <a:solidFill>
                  <a:srgbClr val="000000"/>
                </a:solidFill>
                <a:effectLst/>
                <a:latin typeface="メイリオ" panose="020B0604030504040204" pitchFamily="50" charset="-128"/>
                <a:ea typeface="メイリオ" panose="020B0604030504040204" pitchFamily="50" charset="-128"/>
                <a:cs typeface="Times New Roman"/>
              </a:rPr>
              <a:t>【</a:t>
            </a:r>
            <a:r>
              <a:rPr lang="ja-JP" altLang="en-US" sz="900" kern="1200" dirty="0" smtClean="0">
                <a:solidFill>
                  <a:srgbClr val="000000"/>
                </a:solidFill>
                <a:effectLst/>
                <a:latin typeface="メイリオ" panose="020B0604030504040204" pitchFamily="50" charset="-128"/>
                <a:ea typeface="メイリオ" panose="020B0604030504040204" pitchFamily="50" charset="-128"/>
                <a:cs typeface="Times New Roman"/>
              </a:rPr>
              <a:t>社会保険労務士法人三島事務所</a:t>
            </a:r>
            <a:r>
              <a:rPr lang="en-US" altLang="ja-JP" sz="900" kern="1200" dirty="0" smtClean="0">
                <a:solidFill>
                  <a:srgbClr val="000000"/>
                </a:solidFill>
                <a:effectLst/>
                <a:latin typeface="メイリオ" panose="020B0604030504040204" pitchFamily="50" charset="-128"/>
                <a:ea typeface="メイリオ" panose="020B0604030504040204" pitchFamily="50" charset="-128"/>
                <a:cs typeface="Times New Roman"/>
              </a:rPr>
              <a:t>】</a:t>
            </a:r>
          </a:p>
          <a:p>
            <a:pPr>
              <a:spcAft>
                <a:spcPts val="0"/>
              </a:spcAft>
            </a:pPr>
            <a:r>
              <a:rPr lang="ja-JP" sz="900" kern="1200" dirty="0" smtClean="0">
                <a:solidFill>
                  <a:srgbClr val="000000"/>
                </a:solidFill>
                <a:effectLst/>
                <a:latin typeface="メイリオ" panose="020B0604030504040204" pitchFamily="50" charset="-128"/>
                <a:ea typeface="メイリオ" panose="020B0604030504040204" pitchFamily="50" charset="-128"/>
                <a:cs typeface="Times New Roman"/>
              </a:rPr>
              <a:t>弊社</a:t>
            </a:r>
            <a:r>
              <a:rPr lang="ja-JP" sz="900" kern="1200" dirty="0">
                <a:solidFill>
                  <a:srgbClr val="000000"/>
                </a:solidFill>
                <a:effectLst/>
                <a:latin typeface="メイリオ" panose="020B0604030504040204" pitchFamily="50" charset="-128"/>
                <a:ea typeface="メイリオ" panose="020B0604030504040204" pitchFamily="50" charset="-128"/>
                <a:cs typeface="Times New Roman"/>
              </a:rPr>
              <a:t>は</a:t>
            </a:r>
            <a:r>
              <a:rPr lang="ja-JP" sz="900" kern="1200" dirty="0" smtClean="0">
                <a:solidFill>
                  <a:srgbClr val="000000"/>
                </a:solidFill>
                <a:effectLst/>
                <a:latin typeface="メイリオ" panose="020B0604030504040204" pitchFamily="50" charset="-128"/>
                <a:ea typeface="メイリオ" panose="020B0604030504040204" pitchFamily="50" charset="-128"/>
                <a:cs typeface="Times New Roman"/>
              </a:rPr>
              <a:t>、</a:t>
            </a:r>
            <a:r>
              <a:rPr lang="ja-JP" altLang="en-US" sz="900" dirty="0" smtClean="0">
                <a:solidFill>
                  <a:srgbClr val="000000"/>
                </a:solidFill>
                <a:latin typeface="メイリオ" panose="020B0604030504040204" pitchFamily="50" charset="-128"/>
                <a:ea typeface="メイリオ" panose="020B0604030504040204" pitchFamily="50" charset="-128"/>
                <a:cs typeface="Times New Roman"/>
              </a:rPr>
              <a:t>プライバシーマークの</a:t>
            </a:r>
            <a:r>
              <a:rPr lang="ja-JP" sz="900" kern="1200" dirty="0" smtClean="0">
                <a:solidFill>
                  <a:srgbClr val="000000"/>
                </a:solidFill>
                <a:effectLst/>
                <a:latin typeface="メイリオ" panose="020B0604030504040204" pitchFamily="50" charset="-128"/>
                <a:ea typeface="メイリオ" panose="020B0604030504040204" pitchFamily="50" charset="-128"/>
                <a:cs typeface="Times New Roman"/>
              </a:rPr>
              <a:t>認証</a:t>
            </a:r>
            <a:r>
              <a:rPr lang="ja-JP" sz="900" kern="1200" dirty="0">
                <a:solidFill>
                  <a:srgbClr val="000000"/>
                </a:solidFill>
                <a:effectLst/>
                <a:latin typeface="メイリオ" panose="020B0604030504040204" pitchFamily="50" charset="-128"/>
                <a:ea typeface="メイリオ" panose="020B0604030504040204" pitchFamily="50" charset="-128"/>
                <a:cs typeface="Times New Roman"/>
              </a:rPr>
              <a:t>を受けています</a:t>
            </a:r>
            <a:r>
              <a:rPr lang="ja-JP" sz="900" kern="1200" dirty="0" smtClean="0">
                <a:solidFill>
                  <a:srgbClr val="000000"/>
                </a:solidFill>
                <a:effectLst/>
                <a:latin typeface="メイリオ" panose="020B0604030504040204" pitchFamily="50" charset="-128"/>
                <a:ea typeface="メイリオ" panose="020B0604030504040204" pitchFamily="50" charset="-128"/>
                <a:cs typeface="Times New Roman"/>
              </a:rPr>
              <a:t>。弊社</a:t>
            </a:r>
            <a:r>
              <a:rPr lang="ja-JP" sz="900" kern="1200" dirty="0">
                <a:solidFill>
                  <a:srgbClr val="000000"/>
                </a:solidFill>
                <a:effectLst/>
                <a:latin typeface="メイリオ" panose="020B0604030504040204" pitchFamily="50" charset="-128"/>
                <a:ea typeface="メイリオ" panose="020B0604030504040204" pitchFamily="50" charset="-128"/>
                <a:cs typeface="Times New Roman"/>
              </a:rPr>
              <a:t>では、個人情報保護法その他の法令を遵守し、お客様の個人情報を適正に管理します。また、法令その他による正当な理由がある場合およびお客様の指示がある場合を除いて、個人情報を第三者に開示いたしません。</a:t>
            </a:r>
            <a:endParaRPr lang="ja-JP" sz="900" dirty="0">
              <a:effectLst/>
              <a:latin typeface="メイリオ" panose="020B0604030504040204" pitchFamily="50" charset="-128"/>
              <a:ea typeface="メイリオ" panose="020B0604030504040204" pitchFamily="50" charset="-128"/>
              <a:cs typeface="ＭＳ Ｐゴシック"/>
            </a:endParaRPr>
          </a:p>
        </p:txBody>
      </p:sp>
      <p:sp>
        <p:nvSpPr>
          <p:cNvPr id="45" name="テキスト ボックス 11"/>
          <p:cNvSpPr txBox="1"/>
          <p:nvPr/>
        </p:nvSpPr>
        <p:spPr>
          <a:xfrm>
            <a:off x="175872" y="8093360"/>
            <a:ext cx="6682128" cy="369332"/>
          </a:xfrm>
          <a:prstGeom prst="rect">
            <a:avLst/>
          </a:prstGeom>
          <a:noFill/>
        </p:spPr>
        <p:txBody>
          <a:bodyPr wrap="square" rtlCol="0">
            <a:spAutoFit/>
          </a:bodyPr>
          <a:lstStyle/>
          <a:p>
            <a:pPr>
              <a:spcAft>
                <a:spcPts val="0"/>
              </a:spcAft>
            </a:pPr>
            <a:r>
              <a:rPr lang="ja-JP" sz="1200" kern="1200" dirty="0">
                <a:solidFill>
                  <a:srgbClr val="000000"/>
                </a:solidFill>
                <a:effectLst/>
                <a:latin typeface="メイリオ" panose="020B0604030504040204" pitchFamily="50" charset="-128"/>
                <a:ea typeface="メイリオ" panose="020B0604030504040204" pitchFamily="50" charset="-128"/>
              </a:rPr>
              <a:t>＜</a:t>
            </a:r>
            <a:r>
              <a:rPr lang="ja-JP" sz="1200" kern="1200" dirty="0" smtClean="0">
                <a:solidFill>
                  <a:srgbClr val="000000"/>
                </a:solidFill>
                <a:effectLst/>
                <a:latin typeface="メイリオ" panose="020B0604030504040204" pitchFamily="50" charset="-128"/>
                <a:ea typeface="メイリオ" panose="020B0604030504040204" pitchFamily="50" charset="-128"/>
              </a:rPr>
              <a:t>お問い合わせ先＞社会</a:t>
            </a:r>
            <a:r>
              <a:rPr lang="ja-JP" sz="1200" kern="1200" dirty="0">
                <a:solidFill>
                  <a:srgbClr val="000000"/>
                </a:solidFill>
                <a:effectLst/>
                <a:latin typeface="メイリオ" panose="020B0604030504040204" pitchFamily="50" charset="-128"/>
                <a:ea typeface="メイリオ" panose="020B0604030504040204" pitchFamily="50" charset="-128"/>
              </a:rPr>
              <a:t>保険労務士法人三島</a:t>
            </a:r>
            <a:r>
              <a:rPr lang="ja-JP" sz="1200" kern="1200" dirty="0" smtClean="0">
                <a:solidFill>
                  <a:srgbClr val="000000"/>
                </a:solidFill>
                <a:effectLst/>
                <a:latin typeface="メイリオ" panose="020B0604030504040204" pitchFamily="50" charset="-128"/>
                <a:ea typeface="メイリオ" panose="020B0604030504040204" pitchFamily="50" charset="-128"/>
              </a:rPr>
              <a:t>事務所</a:t>
            </a:r>
            <a:r>
              <a:rPr lang="ja-JP" altLang="en-US" sz="1200" kern="1200" dirty="0" smtClean="0">
                <a:solidFill>
                  <a:srgbClr val="000000"/>
                </a:solidFill>
                <a:effectLst/>
                <a:latin typeface="メイリオ" panose="020B0604030504040204" pitchFamily="50" charset="-128"/>
                <a:ea typeface="メイリオ" panose="020B0604030504040204" pitchFamily="50" charset="-128"/>
              </a:rPr>
              <a:t>　</a:t>
            </a:r>
            <a:r>
              <a:rPr lang="en-US" altLang="ja-JP" kern="1200" dirty="0" smtClean="0">
                <a:solidFill>
                  <a:srgbClr val="000000"/>
                </a:solidFill>
                <a:effectLst/>
                <a:latin typeface="メイリオ" panose="020B0604030504040204" pitchFamily="50" charset="-128"/>
                <a:ea typeface="メイリオ" panose="020B0604030504040204" pitchFamily="50" charset="-128"/>
              </a:rPr>
              <a:t>TEL</a:t>
            </a:r>
            <a:r>
              <a:rPr lang="ja-JP" altLang="en-US" kern="1200" dirty="0" smtClean="0">
                <a:solidFill>
                  <a:srgbClr val="000000"/>
                </a:solidFill>
                <a:effectLst/>
                <a:latin typeface="メイリオ" panose="020B0604030504040204" pitchFamily="50" charset="-128"/>
                <a:ea typeface="メイリオ" panose="020B0604030504040204" pitchFamily="50" charset="-128"/>
              </a:rPr>
              <a:t>：</a:t>
            </a:r>
            <a:r>
              <a:rPr lang="en-US" altLang="ja-JP" dirty="0" smtClean="0">
                <a:solidFill>
                  <a:srgbClr val="000000"/>
                </a:solidFill>
                <a:latin typeface="メイリオ" panose="020B0604030504040204" pitchFamily="50" charset="-128"/>
                <a:ea typeface="メイリオ" panose="020B0604030504040204" pitchFamily="50" charset="-128"/>
              </a:rPr>
              <a:t>03-5834-2004</a:t>
            </a:r>
            <a:endParaRPr lang="en-US" altLang="ja-JP" dirty="0">
              <a:solidFill>
                <a:srgbClr val="000000"/>
              </a:solidFill>
              <a:latin typeface="メイリオ" panose="020B0604030504040204" pitchFamily="50" charset="-128"/>
              <a:ea typeface="メイリオ" panose="020B0604030504040204" pitchFamily="50" charset="-128"/>
            </a:endParaRPr>
          </a:p>
        </p:txBody>
      </p:sp>
      <p:graphicFrame>
        <p:nvGraphicFramePr>
          <p:cNvPr id="4" name="表 3"/>
          <p:cNvGraphicFramePr>
            <a:graphicFrameLocks noGrp="1"/>
          </p:cNvGraphicFramePr>
          <p:nvPr>
            <p:extLst>
              <p:ext uri="{D42A27DB-BD31-4B8C-83A1-F6EECF244321}">
                <p14:modId xmlns="" xmlns:p14="http://schemas.microsoft.com/office/powerpoint/2010/main" val="2922708707"/>
              </p:ext>
            </p:extLst>
          </p:nvPr>
        </p:nvGraphicFramePr>
        <p:xfrm>
          <a:off x="332656" y="323528"/>
          <a:ext cx="6172200" cy="640080"/>
        </p:xfrm>
        <a:graphic>
          <a:graphicData uri="http://schemas.openxmlformats.org/drawingml/2006/table">
            <a:tbl>
              <a:tblPr firstRow="1" firstCol="1" bandRow="1"/>
              <a:tblGrid>
                <a:gridCol w="6172200"/>
              </a:tblGrid>
              <a:tr h="596602">
                <a:tc>
                  <a:txBody>
                    <a:bodyPr/>
                    <a:lstStyle/>
                    <a:p>
                      <a:pPr algn="ctr">
                        <a:spcAft>
                          <a:spcPts val="0"/>
                        </a:spcAft>
                      </a:pPr>
                      <a:r>
                        <a:rPr lang="ja-JP" altLang="en-US" sz="2100" kern="100" dirty="0" smtClean="0">
                          <a:effectLst/>
                          <a:latin typeface="メイリオ" panose="020B0604030504040204" pitchFamily="50" charset="-128"/>
                          <a:ea typeface="メイリオ" panose="020B0604030504040204" pitchFamily="50" charset="-128"/>
                          <a:cs typeface="Times New Roman"/>
                        </a:rPr>
                        <a:t>お申込み先　</a:t>
                      </a:r>
                      <a:r>
                        <a:rPr lang="ja-JP" sz="2100" kern="100" dirty="0" smtClean="0">
                          <a:effectLst/>
                          <a:latin typeface="メイリオ" panose="020B0604030504040204" pitchFamily="50" charset="-128"/>
                          <a:ea typeface="メイリオ" panose="020B0604030504040204" pitchFamily="50" charset="-128"/>
                          <a:cs typeface="Times New Roman"/>
                        </a:rPr>
                        <a:t>ＦＡＸ</a:t>
                      </a:r>
                      <a:r>
                        <a:rPr lang="en-US" altLang="ja-JP" sz="2100" kern="100" baseline="0" dirty="0" smtClean="0">
                          <a:effectLst/>
                          <a:latin typeface="メイリオ" panose="020B0604030504040204" pitchFamily="50" charset="-128"/>
                          <a:ea typeface="メイリオ" panose="020B0604030504040204" pitchFamily="50" charset="-128"/>
                          <a:cs typeface="Times New Roman"/>
                        </a:rPr>
                        <a:t> </a:t>
                      </a:r>
                      <a:r>
                        <a:rPr lang="ja-JP" sz="2100" kern="100" dirty="0" smtClean="0">
                          <a:effectLst/>
                          <a:latin typeface="メイリオ" panose="020B0604030504040204" pitchFamily="50" charset="-128"/>
                          <a:ea typeface="メイリオ" panose="020B0604030504040204" pitchFamily="50" charset="-128"/>
                          <a:cs typeface="Times New Roman"/>
                        </a:rPr>
                        <a:t>：</a:t>
                      </a:r>
                      <a:r>
                        <a:rPr lang="en-US" altLang="ja-JP" sz="2100" kern="100" dirty="0" smtClean="0">
                          <a:effectLst/>
                          <a:latin typeface="メイリオ" panose="020B0604030504040204" pitchFamily="50" charset="-128"/>
                          <a:ea typeface="メイリオ" panose="020B0604030504040204" pitchFamily="50" charset="-128"/>
                          <a:cs typeface="Times New Roman"/>
                        </a:rPr>
                        <a:t> </a:t>
                      </a:r>
                      <a:r>
                        <a:rPr lang="en-US" sz="2100" kern="100" dirty="0" smtClean="0">
                          <a:effectLst/>
                          <a:latin typeface="メイリオ" panose="020B0604030504040204" pitchFamily="50" charset="-128"/>
                          <a:ea typeface="メイリオ" panose="020B0604030504040204" pitchFamily="50" charset="-128"/>
                          <a:cs typeface="Times New Roman"/>
                        </a:rPr>
                        <a:t>03-5834-2005</a:t>
                      </a:r>
                      <a:r>
                        <a:rPr lang="ja-JP" sz="2100" kern="100" dirty="0">
                          <a:effectLst/>
                          <a:latin typeface="メイリオ" panose="020B0604030504040204" pitchFamily="50" charset="-128"/>
                          <a:ea typeface="メイリオ" panose="020B0604030504040204" pitchFamily="50" charset="-128"/>
                          <a:cs typeface="Times New Roman"/>
                        </a:rPr>
                        <a:t>　</a:t>
                      </a:r>
                      <a:r>
                        <a:rPr lang="en-US" altLang="ja-JP" sz="2100" kern="100" dirty="0" smtClean="0">
                          <a:effectLst/>
                          <a:latin typeface="メイリオ" panose="020B0604030504040204" pitchFamily="50" charset="-128"/>
                          <a:ea typeface="メイリオ" panose="020B0604030504040204" pitchFamily="50" charset="-128"/>
                          <a:cs typeface="Times New Roman"/>
                        </a:rPr>
                        <a:t>             </a:t>
                      </a:r>
                      <a:r>
                        <a:rPr lang="ja-JP" sz="2100" kern="100" dirty="0">
                          <a:effectLst/>
                          <a:latin typeface="メイリオ" panose="020B0604030504040204" pitchFamily="50" charset="-128"/>
                          <a:ea typeface="メイリオ" panose="020B0604030504040204" pitchFamily="50" charset="-128"/>
                          <a:cs typeface="Times New Roman"/>
                        </a:rPr>
                        <a:t>　　　　　　　　　</a:t>
                      </a:r>
                      <a:r>
                        <a:rPr lang="en-US" sz="2100" kern="100" dirty="0">
                          <a:effectLst/>
                          <a:latin typeface="メイリオ" panose="020B0604030504040204" pitchFamily="50" charset="-128"/>
                          <a:ea typeface="メイリオ" panose="020B0604030504040204" pitchFamily="50" charset="-128"/>
                          <a:cs typeface="Times New Roman"/>
                        </a:rPr>
                        <a:t>E</a:t>
                      </a:r>
                      <a:r>
                        <a:rPr lang="ja-JP" sz="2100" kern="100" dirty="0" smtClean="0">
                          <a:effectLst/>
                          <a:latin typeface="メイリオ" panose="020B0604030504040204" pitchFamily="50" charset="-128"/>
                          <a:ea typeface="メイリオ" panose="020B0604030504040204" pitchFamily="50" charset="-128"/>
                          <a:cs typeface="Times New Roman"/>
                        </a:rPr>
                        <a:t>メール：</a:t>
                      </a:r>
                      <a:r>
                        <a:rPr lang="en-US" altLang="ja-JP" sz="2100" kern="100" dirty="0" smtClean="0">
                          <a:effectLst/>
                          <a:latin typeface="メイリオ" panose="020B0604030504040204" pitchFamily="50" charset="-128"/>
                          <a:ea typeface="メイリオ" panose="020B0604030504040204" pitchFamily="50" charset="-128"/>
                          <a:cs typeface="Times New Roman"/>
                        </a:rPr>
                        <a:t> </a:t>
                      </a:r>
                      <a:r>
                        <a:rPr lang="en-US" sz="2100" kern="100" dirty="0" smtClean="0">
                          <a:effectLst/>
                          <a:latin typeface="メイリオ" panose="020B0604030504040204" pitchFamily="50" charset="-128"/>
                          <a:ea typeface="メイリオ" panose="020B0604030504040204" pitchFamily="50" charset="-128"/>
                          <a:cs typeface="Times New Roman"/>
                        </a:rPr>
                        <a:t>info@mishima-office.net</a:t>
                      </a:r>
                      <a:endParaRPr lang="ja-JP" sz="1000" kern="100" dirty="0">
                        <a:effectLst/>
                        <a:latin typeface="メイリオ" panose="020B0604030504040204" pitchFamily="50" charset="-128"/>
                        <a:ea typeface="メイリオ" panose="020B0604030504040204" pitchFamily="50" charset="-128"/>
                        <a:cs typeface="Times New Roman"/>
                      </a:endParaRPr>
                    </a:p>
                  </a:txBody>
                  <a:tcPr marL="66454" marR="664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5" name="テキスト ボックス 11"/>
          <p:cNvSpPr txBox="1"/>
          <p:nvPr/>
        </p:nvSpPr>
        <p:spPr>
          <a:xfrm>
            <a:off x="104713" y="1222819"/>
            <a:ext cx="6741368" cy="584775"/>
          </a:xfrm>
          <a:prstGeom prst="rect">
            <a:avLst/>
          </a:prstGeom>
          <a:noFill/>
        </p:spPr>
        <p:txBody>
          <a:bodyPr wrap="square" rtlCol="0">
            <a:spAutoFit/>
          </a:bodyPr>
          <a:lstStyle/>
          <a:p>
            <a:r>
              <a:rPr lang="ja-JP" altLang="en-US" sz="1600" b="1" dirty="0" smtClean="0"/>
              <a:t>有期契約社員の無期転換（</a:t>
            </a:r>
            <a:r>
              <a:rPr lang="en-US" altLang="ja-JP" sz="1600" b="1" dirty="0" smtClean="0"/>
              <a:t>2018</a:t>
            </a:r>
            <a:r>
              <a:rPr lang="ja-JP" altLang="en-US" sz="1600" b="1" dirty="0" smtClean="0"/>
              <a:t>年</a:t>
            </a:r>
            <a:r>
              <a:rPr lang="en-US" altLang="ja-JP" sz="1600" b="1" dirty="0" smtClean="0"/>
              <a:t>4</a:t>
            </a:r>
            <a:r>
              <a:rPr lang="ja-JP" altLang="en-US" sz="1600" b="1" dirty="0" smtClean="0"/>
              <a:t>月～）に何をするべきなのか。</a:t>
            </a:r>
            <a:endParaRPr lang="en-US" altLang="ja-JP" sz="1600" b="1" dirty="0" smtClean="0"/>
          </a:p>
          <a:p>
            <a:r>
              <a:rPr lang="en-US" altLang="ja-JP" sz="1600" b="1" dirty="0" smtClean="0"/>
              <a:t>4</a:t>
            </a:r>
            <a:r>
              <a:rPr lang="ja-JP" altLang="en-US" sz="1600" b="1" dirty="0" err="1" smtClean="0"/>
              <a:t>つの</a:t>
            </a:r>
            <a:r>
              <a:rPr lang="ja-JP" altLang="en-US" sz="1600" b="1" dirty="0" smtClean="0"/>
              <a:t>ポイントを解説します！</a:t>
            </a:r>
            <a:endParaRPr lang="en-US" altLang="ja-JP" sz="1600" b="1" dirty="0" smtClean="0"/>
          </a:p>
        </p:txBody>
      </p:sp>
      <p:sp>
        <p:nvSpPr>
          <p:cNvPr id="2" name="上矢印 1"/>
          <p:cNvSpPr/>
          <p:nvPr/>
        </p:nvSpPr>
        <p:spPr>
          <a:xfrm>
            <a:off x="2246809" y="49783"/>
            <a:ext cx="2232247" cy="269929"/>
          </a:xfrm>
          <a:prstGeom prst="up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1"/>
          <p:cNvSpPr txBox="1"/>
          <p:nvPr/>
        </p:nvSpPr>
        <p:spPr>
          <a:xfrm>
            <a:off x="132255" y="4653134"/>
            <a:ext cx="6609113" cy="307777"/>
          </a:xfrm>
          <a:prstGeom prst="rect">
            <a:avLst/>
          </a:prstGeom>
          <a:noFill/>
        </p:spPr>
        <p:txBody>
          <a:bodyPr wrap="square" rtlCol="0">
            <a:spAutoFit/>
          </a:bodyPr>
          <a:lstStyle/>
          <a:p>
            <a:pPr>
              <a:spcAft>
                <a:spcPts val="0"/>
              </a:spcAft>
            </a:pPr>
            <a:r>
              <a:rPr lang="en-US" altLang="ja-JP" sz="1400" b="1" kern="1200" dirty="0" smtClean="0">
                <a:solidFill>
                  <a:srgbClr val="000000"/>
                </a:solidFill>
                <a:effectLst/>
                <a:latin typeface="メイリオ" panose="020B0604030504040204" pitchFamily="50" charset="-128"/>
                <a:ea typeface="メイリオ" panose="020B0604030504040204" pitchFamily="50" charset="-128"/>
              </a:rPr>
              <a:t>※</a:t>
            </a:r>
            <a:r>
              <a:rPr lang="ja-JP" altLang="en-US" sz="1400" b="1" u="sng" kern="1200" dirty="0" smtClean="0">
                <a:solidFill>
                  <a:srgbClr val="000000"/>
                </a:solidFill>
                <a:effectLst/>
                <a:latin typeface="メイリオ" panose="020B0604030504040204" pitchFamily="50" charset="-128"/>
                <a:ea typeface="メイリオ" panose="020B0604030504040204" pitchFamily="50" charset="-128"/>
              </a:rPr>
              <a:t>受講票の発行はございませんので、お申込み後、当日は本書をお持ちください。</a:t>
            </a:r>
            <a:endParaRPr lang="en-US" altLang="ja-JP" sz="1400" b="1" u="sng" dirty="0">
              <a:solidFill>
                <a:srgbClr val="000000"/>
              </a:solidFill>
              <a:latin typeface="メイリオ" panose="020B0604030504040204" pitchFamily="50" charset="-128"/>
              <a:ea typeface="メイリオ" panose="020B0604030504040204" pitchFamily="50" charset="-128"/>
            </a:endParaRPr>
          </a:p>
        </p:txBody>
      </p:sp>
      <p:pic>
        <p:nvPicPr>
          <p:cNvPr id="18" name="Picture 31"/>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12098" t="26376" r="43446" b="10445"/>
          <a:stretch/>
        </p:blipFill>
        <p:spPr bwMode="auto">
          <a:xfrm>
            <a:off x="3329163" y="4888663"/>
            <a:ext cx="3424611" cy="27363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aphicFrame>
        <p:nvGraphicFramePr>
          <p:cNvPr id="19" name="表 18"/>
          <p:cNvGraphicFramePr>
            <a:graphicFrameLocks noGrp="1"/>
          </p:cNvGraphicFramePr>
          <p:nvPr>
            <p:extLst>
              <p:ext uri="{D42A27DB-BD31-4B8C-83A1-F6EECF244321}">
                <p14:modId xmlns="" xmlns:p14="http://schemas.microsoft.com/office/powerpoint/2010/main" val="107925733"/>
              </p:ext>
            </p:extLst>
          </p:nvPr>
        </p:nvGraphicFramePr>
        <p:xfrm>
          <a:off x="104713" y="4987502"/>
          <a:ext cx="3239405" cy="2492906"/>
        </p:xfrm>
        <a:graphic>
          <a:graphicData uri="http://schemas.openxmlformats.org/drawingml/2006/table">
            <a:tbl>
              <a:tblPr>
                <a:tableStyleId>{8EC20E35-A176-4012-BC5E-935CFFF8708E}</a:tableStyleId>
              </a:tblPr>
              <a:tblGrid>
                <a:gridCol w="819048"/>
                <a:gridCol w="2420357"/>
              </a:tblGrid>
              <a:tr h="144016">
                <a:tc>
                  <a:txBody>
                    <a:bodyPr/>
                    <a:lstStyle/>
                    <a:p>
                      <a:pPr algn="l"/>
                      <a:r>
                        <a:rPr kumimoji="1" lang="ja-JP" altLang="en-US" sz="1200" dirty="0" smtClean="0">
                          <a:latin typeface="メイリオ" panose="020B0604030504040204" pitchFamily="50" charset="-128"/>
                          <a:ea typeface="メイリオ" panose="020B0604030504040204" pitchFamily="50" charset="-128"/>
                        </a:rPr>
                        <a:t>開催日</a:t>
                      </a:r>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l"/>
                      <a:r>
                        <a:rPr kumimoji="1" lang="en-US" altLang="ja-JP" sz="1200" dirty="0" smtClean="0">
                          <a:latin typeface="メイリオ" panose="020B0604030504040204" pitchFamily="50" charset="-128"/>
                          <a:ea typeface="メイリオ" panose="020B0604030504040204" pitchFamily="50" charset="-128"/>
                        </a:rPr>
                        <a:t>2017</a:t>
                      </a:r>
                      <a:r>
                        <a:rPr kumimoji="1" lang="ja-JP" altLang="en-US" sz="1200" dirty="0" smtClean="0">
                          <a:latin typeface="メイリオ" panose="020B0604030504040204" pitchFamily="50" charset="-128"/>
                          <a:ea typeface="メイリオ" panose="020B0604030504040204" pitchFamily="50" charset="-128"/>
                        </a:rPr>
                        <a:t>年</a:t>
                      </a:r>
                      <a:r>
                        <a:rPr kumimoji="1" lang="en-US" altLang="ja-JP" sz="1200" dirty="0" smtClean="0">
                          <a:latin typeface="メイリオ" panose="020B0604030504040204" pitchFamily="50" charset="-128"/>
                          <a:ea typeface="メイリオ" panose="020B0604030504040204" pitchFamily="50" charset="-128"/>
                        </a:rPr>
                        <a:t>9</a:t>
                      </a:r>
                      <a:r>
                        <a:rPr kumimoji="1" lang="ja-JP" altLang="en-US" sz="1200" dirty="0" smtClean="0">
                          <a:latin typeface="メイリオ" panose="020B0604030504040204" pitchFamily="50" charset="-128"/>
                          <a:ea typeface="メイリオ" panose="020B0604030504040204" pitchFamily="50" charset="-128"/>
                        </a:rPr>
                        <a:t>月</a:t>
                      </a:r>
                      <a:r>
                        <a:rPr kumimoji="1" lang="en-US" altLang="ja-JP" sz="1200" dirty="0" smtClean="0">
                          <a:latin typeface="メイリオ" panose="020B0604030504040204" pitchFamily="50" charset="-128"/>
                          <a:ea typeface="メイリオ" panose="020B0604030504040204" pitchFamily="50" charset="-128"/>
                        </a:rPr>
                        <a:t>26</a:t>
                      </a:r>
                      <a:r>
                        <a:rPr kumimoji="1" lang="ja-JP" altLang="en-US" sz="1200" dirty="0" smtClean="0">
                          <a:latin typeface="メイリオ" panose="020B0604030504040204" pitchFamily="50" charset="-128"/>
                          <a:ea typeface="メイリオ" panose="020B0604030504040204" pitchFamily="50" charset="-128"/>
                        </a:rPr>
                        <a:t>日（火）</a:t>
                      </a:r>
                      <a:endParaRPr kumimoji="1" lang="ja-JP" altLang="en-US" sz="1200" dirty="0">
                        <a:latin typeface="メイリオ" panose="020B0604030504040204" pitchFamily="50" charset="-128"/>
                        <a:ea typeface="メイリオ" panose="020B0604030504040204" pitchFamily="50" charset="-128"/>
                      </a:endParaRPr>
                    </a:p>
                  </a:txBody>
                  <a:tcPr/>
                </a:tc>
              </a:tr>
              <a:tr h="288032">
                <a:tc>
                  <a:txBody>
                    <a:bodyPr/>
                    <a:lstStyle/>
                    <a:p>
                      <a:pPr algn="l"/>
                      <a:r>
                        <a:rPr kumimoji="1" lang="ja-JP" altLang="en-US" sz="1200" dirty="0" smtClean="0">
                          <a:latin typeface="メイリオ" panose="020B0604030504040204" pitchFamily="50" charset="-128"/>
                          <a:ea typeface="メイリオ" panose="020B0604030504040204" pitchFamily="50" charset="-128"/>
                        </a:rPr>
                        <a:t>時間</a:t>
                      </a:r>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l"/>
                      <a:r>
                        <a:rPr kumimoji="1" lang="en-US" altLang="ja-JP" sz="1000" dirty="0" smtClean="0">
                          <a:latin typeface="メイリオ" panose="020B0604030504040204" pitchFamily="50" charset="-128"/>
                          <a:ea typeface="メイリオ" panose="020B0604030504040204" pitchFamily="50" charset="-128"/>
                        </a:rPr>
                        <a:t>13</a:t>
                      </a:r>
                      <a:r>
                        <a:rPr kumimoji="1" lang="ja-JP" altLang="en-US" sz="1000" dirty="0" smtClean="0">
                          <a:latin typeface="メイリオ" panose="020B0604030504040204" pitchFamily="50" charset="-128"/>
                          <a:ea typeface="メイリオ" panose="020B0604030504040204" pitchFamily="50" charset="-128"/>
                        </a:rPr>
                        <a:t>：</a:t>
                      </a:r>
                      <a:r>
                        <a:rPr kumimoji="1" lang="en-US" altLang="ja-JP" sz="1000" dirty="0" smtClean="0">
                          <a:latin typeface="メイリオ" panose="020B0604030504040204" pitchFamily="50" charset="-128"/>
                          <a:ea typeface="メイリオ" panose="020B0604030504040204" pitchFamily="50" charset="-128"/>
                        </a:rPr>
                        <a:t>00</a:t>
                      </a:r>
                      <a:r>
                        <a:rPr kumimoji="1" lang="ja-JP" altLang="en-US" sz="1000" dirty="0" smtClean="0">
                          <a:latin typeface="メイリオ" panose="020B0604030504040204" pitchFamily="50" charset="-128"/>
                          <a:ea typeface="メイリオ" panose="020B0604030504040204" pitchFamily="50" charset="-128"/>
                        </a:rPr>
                        <a:t>～</a:t>
                      </a:r>
                      <a:r>
                        <a:rPr kumimoji="1" lang="en-US" altLang="ja-JP" sz="1000" dirty="0" smtClean="0">
                          <a:latin typeface="メイリオ" panose="020B0604030504040204" pitchFamily="50" charset="-128"/>
                          <a:ea typeface="メイリオ" panose="020B0604030504040204" pitchFamily="50" charset="-128"/>
                        </a:rPr>
                        <a:t>14</a:t>
                      </a:r>
                      <a:r>
                        <a:rPr kumimoji="1" lang="ja-JP" altLang="en-US" sz="1000" dirty="0" smtClean="0">
                          <a:latin typeface="メイリオ" panose="020B0604030504040204" pitchFamily="50" charset="-128"/>
                          <a:ea typeface="メイリオ" panose="020B0604030504040204" pitchFamily="50" charset="-128"/>
                        </a:rPr>
                        <a:t>：</a:t>
                      </a:r>
                      <a:r>
                        <a:rPr kumimoji="1" lang="en-US" altLang="ja-JP" sz="1000" dirty="0" smtClean="0">
                          <a:latin typeface="メイリオ" panose="020B0604030504040204" pitchFamily="50" charset="-128"/>
                          <a:ea typeface="メイリオ" panose="020B0604030504040204" pitchFamily="50" charset="-128"/>
                        </a:rPr>
                        <a:t>30</a:t>
                      </a:r>
                      <a:r>
                        <a:rPr kumimoji="1" lang="ja-JP" altLang="en-US" sz="1000" dirty="0" smtClean="0">
                          <a:latin typeface="メイリオ" panose="020B0604030504040204" pitchFamily="50" charset="-128"/>
                          <a:ea typeface="メイリオ" panose="020B0604030504040204" pitchFamily="50" charset="-128"/>
                        </a:rPr>
                        <a:t>（受付</a:t>
                      </a:r>
                      <a:r>
                        <a:rPr kumimoji="1" lang="en-US" altLang="ja-JP" sz="1000" dirty="0" smtClean="0">
                          <a:latin typeface="メイリオ" panose="020B0604030504040204" pitchFamily="50" charset="-128"/>
                          <a:ea typeface="メイリオ" panose="020B0604030504040204" pitchFamily="50" charset="-128"/>
                        </a:rPr>
                        <a:t>12</a:t>
                      </a:r>
                      <a:r>
                        <a:rPr kumimoji="1" lang="ja-JP" altLang="en-US" sz="1000" dirty="0" smtClean="0">
                          <a:latin typeface="メイリオ" panose="020B0604030504040204" pitchFamily="50" charset="-128"/>
                          <a:ea typeface="メイリオ" panose="020B0604030504040204" pitchFamily="50" charset="-128"/>
                        </a:rPr>
                        <a:t>：</a:t>
                      </a:r>
                      <a:r>
                        <a:rPr kumimoji="1" lang="en-US" altLang="ja-JP" sz="1000" dirty="0" smtClean="0">
                          <a:latin typeface="メイリオ" panose="020B0604030504040204" pitchFamily="50" charset="-128"/>
                          <a:ea typeface="メイリオ" panose="020B0604030504040204" pitchFamily="50" charset="-128"/>
                        </a:rPr>
                        <a:t>40</a:t>
                      </a:r>
                      <a:r>
                        <a:rPr kumimoji="1" lang="ja-JP" altLang="en-US" sz="1000" dirty="0" smtClean="0">
                          <a:latin typeface="メイリオ" panose="020B0604030504040204" pitchFamily="50" charset="-128"/>
                          <a:ea typeface="メイリオ" panose="020B0604030504040204" pitchFamily="50" charset="-128"/>
                        </a:rPr>
                        <a:t>～）</a:t>
                      </a:r>
                      <a:endParaRPr kumimoji="1" lang="en-US" altLang="ja-JP" sz="1000" dirty="0" smtClean="0">
                        <a:latin typeface="メイリオ" panose="020B0604030504040204" pitchFamily="50" charset="-128"/>
                        <a:ea typeface="メイリオ" panose="020B0604030504040204" pitchFamily="50" charset="-128"/>
                      </a:endParaRPr>
                    </a:p>
                  </a:txBody>
                  <a:tcPr/>
                </a:tc>
              </a:tr>
              <a:tr h="216024">
                <a:tc>
                  <a:txBody>
                    <a:bodyPr/>
                    <a:lstStyle/>
                    <a:p>
                      <a:pPr algn="l"/>
                      <a:r>
                        <a:rPr kumimoji="1" lang="ja-JP" altLang="en-US" sz="1200" dirty="0" smtClean="0">
                          <a:latin typeface="メイリオ" panose="020B0604030504040204" pitchFamily="50" charset="-128"/>
                          <a:ea typeface="メイリオ" panose="020B0604030504040204" pitchFamily="50" charset="-128"/>
                        </a:rPr>
                        <a:t>参加費</a:t>
                      </a:r>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l"/>
                      <a:r>
                        <a:rPr kumimoji="1" lang="ja-JP" altLang="en-US" sz="1200" dirty="0" smtClean="0">
                          <a:latin typeface="メイリオ" panose="020B0604030504040204" pitchFamily="50" charset="-128"/>
                          <a:ea typeface="メイリオ" panose="020B0604030504040204" pitchFamily="50" charset="-128"/>
                        </a:rPr>
                        <a:t>お取引先様　無料</a:t>
                      </a:r>
                      <a:endParaRPr kumimoji="1" lang="en-US" altLang="ja-JP" sz="1200" dirty="0" smtClean="0">
                        <a:latin typeface="メイリオ" panose="020B0604030504040204" pitchFamily="50" charset="-128"/>
                        <a:ea typeface="メイリオ" panose="020B0604030504040204" pitchFamily="50" charset="-128"/>
                      </a:endParaRPr>
                    </a:p>
                  </a:txBody>
                  <a:tcPr/>
                </a:tc>
              </a:tr>
              <a:tr h="301744">
                <a:tc>
                  <a:txBody>
                    <a:bodyPr/>
                    <a:lstStyle/>
                    <a:p>
                      <a:pPr algn="l"/>
                      <a:r>
                        <a:rPr kumimoji="1" lang="ja-JP" altLang="en-US" sz="1200" dirty="0" smtClean="0">
                          <a:latin typeface="メイリオ" panose="020B0604030504040204" pitchFamily="50" charset="-128"/>
                          <a:ea typeface="メイリオ" panose="020B0604030504040204" pitchFamily="50" charset="-128"/>
                        </a:rPr>
                        <a:t>定員</a:t>
                      </a:r>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l"/>
                      <a:r>
                        <a:rPr kumimoji="1" lang="ja-JP" altLang="en-US" sz="1200" dirty="0" smtClean="0">
                          <a:latin typeface="メイリオ" panose="020B0604030504040204" pitchFamily="50" charset="-128"/>
                          <a:ea typeface="メイリオ" panose="020B0604030504040204" pitchFamily="50" charset="-128"/>
                        </a:rPr>
                        <a:t>限定 </a:t>
                      </a:r>
                      <a:r>
                        <a:rPr kumimoji="1" lang="en-US" altLang="ja-JP" sz="1200" dirty="0" smtClean="0">
                          <a:latin typeface="メイリオ" panose="020B0604030504040204" pitchFamily="50" charset="-128"/>
                          <a:ea typeface="メイリオ" panose="020B0604030504040204" pitchFamily="50" charset="-128"/>
                        </a:rPr>
                        <a:t>20</a:t>
                      </a:r>
                      <a:r>
                        <a:rPr kumimoji="1" lang="ja-JP" altLang="en-US" sz="1200" dirty="0" smtClean="0">
                          <a:latin typeface="メイリオ" panose="020B0604030504040204" pitchFamily="50" charset="-128"/>
                          <a:ea typeface="メイリオ" panose="020B0604030504040204" pitchFamily="50" charset="-128"/>
                        </a:rPr>
                        <a:t>名（先着順）</a:t>
                      </a:r>
                      <a:endParaRPr kumimoji="1" lang="ja-JP" altLang="en-US" sz="1200" dirty="0">
                        <a:latin typeface="メイリオ" panose="020B0604030504040204" pitchFamily="50" charset="-128"/>
                        <a:ea typeface="メイリオ" panose="020B0604030504040204" pitchFamily="50" charset="-128"/>
                      </a:endParaRPr>
                    </a:p>
                  </a:txBody>
                  <a:tcPr/>
                </a:tc>
              </a:tr>
              <a:tr h="280070">
                <a:tc>
                  <a:txBody>
                    <a:bodyPr/>
                    <a:lstStyle/>
                    <a:p>
                      <a:pPr algn="l"/>
                      <a:r>
                        <a:rPr kumimoji="1" lang="ja-JP" altLang="en-US" sz="1050" dirty="0" smtClean="0">
                          <a:latin typeface="メイリオ" panose="020B0604030504040204" pitchFamily="50" charset="-128"/>
                          <a:ea typeface="メイリオ" panose="020B0604030504040204" pitchFamily="50" charset="-128"/>
                        </a:rPr>
                        <a:t>申込締切</a:t>
                      </a:r>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algn="l"/>
                      <a:r>
                        <a:rPr kumimoji="1" lang="en-US" altLang="ja-JP" sz="1200" dirty="0" smtClean="0">
                          <a:latin typeface="メイリオ" panose="020B0604030504040204" pitchFamily="50" charset="-128"/>
                          <a:ea typeface="メイリオ" panose="020B0604030504040204" pitchFamily="50" charset="-128"/>
                        </a:rPr>
                        <a:t>2017</a:t>
                      </a:r>
                      <a:r>
                        <a:rPr kumimoji="1" lang="ja-JP" altLang="en-US" sz="1200" dirty="0" smtClean="0">
                          <a:latin typeface="メイリオ" panose="020B0604030504040204" pitchFamily="50" charset="-128"/>
                          <a:ea typeface="メイリオ" panose="020B0604030504040204" pitchFamily="50" charset="-128"/>
                        </a:rPr>
                        <a:t>年</a:t>
                      </a:r>
                      <a:r>
                        <a:rPr kumimoji="1" lang="en-US" altLang="ja-JP" sz="1200" dirty="0" smtClean="0">
                          <a:latin typeface="メイリオ" panose="020B0604030504040204" pitchFamily="50" charset="-128"/>
                          <a:ea typeface="メイリオ" panose="020B0604030504040204" pitchFamily="50" charset="-128"/>
                        </a:rPr>
                        <a:t>9</a:t>
                      </a:r>
                      <a:r>
                        <a:rPr kumimoji="1" lang="ja-JP" altLang="en-US" sz="1200" dirty="0" smtClean="0">
                          <a:latin typeface="メイリオ" panose="020B0604030504040204" pitchFamily="50" charset="-128"/>
                          <a:ea typeface="メイリオ" panose="020B0604030504040204" pitchFamily="50" charset="-128"/>
                        </a:rPr>
                        <a:t>月</a:t>
                      </a:r>
                      <a:r>
                        <a:rPr kumimoji="1" lang="en-US" altLang="ja-JP" sz="1200" dirty="0" smtClean="0">
                          <a:latin typeface="メイリオ" panose="020B0604030504040204" pitchFamily="50" charset="-128"/>
                          <a:ea typeface="メイリオ" panose="020B0604030504040204" pitchFamily="50" charset="-128"/>
                        </a:rPr>
                        <a:t>25</a:t>
                      </a:r>
                      <a:r>
                        <a:rPr kumimoji="1" lang="ja-JP" altLang="en-US" sz="1200" dirty="0" smtClean="0">
                          <a:latin typeface="メイリオ" panose="020B0604030504040204" pitchFamily="50" charset="-128"/>
                          <a:ea typeface="メイリオ" panose="020B0604030504040204" pitchFamily="50" charset="-128"/>
                        </a:rPr>
                        <a:t>日（月）</a:t>
                      </a:r>
                      <a:endParaRPr kumimoji="1" lang="ja-JP" altLang="en-US" sz="1200" dirty="0">
                        <a:latin typeface="メイリオ" panose="020B0604030504040204" pitchFamily="50" charset="-128"/>
                        <a:ea typeface="メイリオ" panose="020B0604030504040204" pitchFamily="50" charset="-128"/>
                      </a:endParaRPr>
                    </a:p>
                  </a:txBody>
                  <a:tcPr/>
                </a:tc>
              </a:tr>
              <a:tr h="404823">
                <a:tc>
                  <a:txBody>
                    <a:bodyPr/>
                    <a:lstStyle/>
                    <a:p>
                      <a:pPr algn="l"/>
                      <a:r>
                        <a:rPr kumimoji="1" lang="ja-JP" altLang="en-US" sz="1200" dirty="0" smtClean="0">
                          <a:latin typeface="メイリオ" panose="020B0604030504040204" pitchFamily="50" charset="-128"/>
                          <a:ea typeface="メイリオ" panose="020B0604030504040204" pitchFamily="50" charset="-128"/>
                        </a:rPr>
                        <a:t>会場</a:t>
                      </a:r>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l"/>
                      <a:r>
                        <a:rPr kumimoji="1" lang="ja-JP" altLang="en-US" sz="1050" dirty="0" smtClean="0">
                          <a:latin typeface="メイリオ" panose="020B0604030504040204" pitchFamily="50" charset="-128"/>
                          <a:ea typeface="メイリオ" panose="020B0604030504040204" pitchFamily="50" charset="-128"/>
                        </a:rPr>
                        <a:t>社会保険労務士法人三島事務所　　　セミナールーム</a:t>
                      </a:r>
                      <a:endParaRPr kumimoji="1" lang="en-US" altLang="ja-JP" sz="1050" dirty="0" smtClean="0">
                        <a:latin typeface="メイリオ" panose="020B0604030504040204" pitchFamily="50" charset="-128"/>
                        <a:ea typeface="メイリオ" panose="020B0604030504040204" pitchFamily="50" charset="-128"/>
                      </a:endParaRPr>
                    </a:p>
                    <a:p>
                      <a:pPr algn="l"/>
                      <a:r>
                        <a:rPr kumimoji="1" lang="en-US" altLang="ja-JP" sz="1050" dirty="0" smtClean="0">
                          <a:latin typeface="メイリオ" panose="020B0604030504040204" pitchFamily="50" charset="-128"/>
                          <a:ea typeface="メイリオ" panose="020B0604030504040204" pitchFamily="50" charset="-128"/>
                        </a:rPr>
                        <a:t>※</a:t>
                      </a:r>
                      <a:r>
                        <a:rPr kumimoji="1" lang="ja-JP" altLang="en-US" sz="1050" dirty="0" smtClean="0">
                          <a:latin typeface="メイリオ" panose="020B0604030504040204" pitchFamily="50" charset="-128"/>
                          <a:ea typeface="メイリオ" panose="020B0604030504040204" pitchFamily="50" charset="-128"/>
                        </a:rPr>
                        <a:t>右記地図をご参照ください</a:t>
                      </a:r>
                      <a:endParaRPr kumimoji="1" lang="en-US" altLang="ja-JP" sz="1050" dirty="0" smtClean="0">
                        <a:latin typeface="メイリオ" panose="020B0604030504040204" pitchFamily="50" charset="-128"/>
                        <a:ea typeface="メイリオ" panose="020B0604030504040204" pitchFamily="50" charset="-128"/>
                      </a:endParaRPr>
                    </a:p>
                    <a:p>
                      <a:pPr algn="l"/>
                      <a:r>
                        <a:rPr kumimoji="1" lang="ja-JP" altLang="en-US" sz="1100" b="1" dirty="0" smtClean="0">
                          <a:latin typeface="メイリオ" panose="020B0604030504040204" pitchFamily="50" charset="-128"/>
                          <a:ea typeface="メイリオ" panose="020B0604030504040204" pitchFamily="50" charset="-128"/>
                        </a:rPr>
                        <a:t>〒</a:t>
                      </a:r>
                      <a:r>
                        <a:rPr kumimoji="1" lang="en-US" altLang="ja-JP" sz="1100" b="1" dirty="0" smtClean="0">
                          <a:latin typeface="メイリオ" panose="020B0604030504040204" pitchFamily="50" charset="-128"/>
                          <a:ea typeface="メイリオ" panose="020B0604030504040204" pitchFamily="50" charset="-128"/>
                        </a:rPr>
                        <a:t>104-0032</a:t>
                      </a:r>
                    </a:p>
                    <a:p>
                      <a:pPr algn="l"/>
                      <a:r>
                        <a:rPr kumimoji="1" lang="ja-JP" altLang="en-US" sz="1100" b="1" dirty="0" smtClean="0">
                          <a:latin typeface="メイリオ" panose="020B0604030504040204" pitchFamily="50" charset="-128"/>
                          <a:ea typeface="メイリオ" panose="020B0604030504040204" pitchFamily="50" charset="-128"/>
                        </a:rPr>
                        <a:t>東京都中央区八丁堀</a:t>
                      </a:r>
                      <a:r>
                        <a:rPr kumimoji="1" lang="en-US" altLang="ja-JP" sz="1100" b="1" dirty="0" smtClean="0">
                          <a:latin typeface="メイリオ" panose="020B0604030504040204" pitchFamily="50" charset="-128"/>
                          <a:ea typeface="メイリオ" panose="020B0604030504040204" pitchFamily="50" charset="-128"/>
                        </a:rPr>
                        <a:t>4-10-11</a:t>
                      </a:r>
                      <a:r>
                        <a:rPr kumimoji="1" lang="ja-JP" altLang="en-US" sz="1100" b="1" dirty="0" smtClean="0">
                          <a:latin typeface="メイリオ" panose="020B0604030504040204" pitchFamily="50" charset="-128"/>
                          <a:ea typeface="メイリオ" panose="020B0604030504040204" pitchFamily="50" charset="-128"/>
                        </a:rPr>
                        <a:t>　</a:t>
                      </a:r>
                      <a:endParaRPr kumimoji="1" lang="en-US" altLang="ja-JP" sz="1100" b="1" dirty="0" smtClean="0">
                        <a:latin typeface="メイリオ" panose="020B0604030504040204" pitchFamily="50" charset="-128"/>
                        <a:ea typeface="メイリオ" panose="020B0604030504040204" pitchFamily="50" charset="-128"/>
                      </a:endParaRPr>
                    </a:p>
                    <a:p>
                      <a:pPr algn="l"/>
                      <a:r>
                        <a:rPr kumimoji="1" lang="ja-JP" altLang="en-US" sz="1100" b="1" dirty="0" smtClean="0">
                          <a:latin typeface="メイリオ" panose="020B0604030504040204" pitchFamily="50" charset="-128"/>
                          <a:ea typeface="メイリオ" panose="020B0604030504040204" pitchFamily="50" charset="-128"/>
                        </a:rPr>
                        <a:t>ネオ神谷ビル</a:t>
                      </a:r>
                      <a:r>
                        <a:rPr kumimoji="1" lang="en-US" altLang="ja-JP" sz="1100" b="1" dirty="0" smtClean="0">
                          <a:latin typeface="メイリオ" panose="020B0604030504040204" pitchFamily="50" charset="-128"/>
                          <a:ea typeface="メイリオ" panose="020B0604030504040204" pitchFamily="50" charset="-128"/>
                        </a:rPr>
                        <a:t>2</a:t>
                      </a:r>
                      <a:r>
                        <a:rPr kumimoji="1" lang="ja-JP" altLang="en-US" sz="1100" b="1" dirty="0" smtClean="0">
                          <a:latin typeface="メイリオ" panose="020B0604030504040204" pitchFamily="50" charset="-128"/>
                          <a:ea typeface="メイリオ" panose="020B0604030504040204" pitchFamily="50" charset="-128"/>
                        </a:rPr>
                        <a:t>Ｆ</a:t>
                      </a:r>
                    </a:p>
                  </a:txBody>
                  <a:tcPr/>
                </a:tc>
              </a:tr>
            </a:tbl>
          </a:graphicData>
        </a:graphic>
      </p:graphicFrame>
      <p:sp>
        <p:nvSpPr>
          <p:cNvPr id="17" name="正方形/長方形 16"/>
          <p:cNvSpPr/>
          <p:nvPr/>
        </p:nvSpPr>
        <p:spPr>
          <a:xfrm>
            <a:off x="-1127" y="7624967"/>
            <a:ext cx="6867516" cy="468393"/>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b="1" dirty="0" smtClean="0">
                <a:solidFill>
                  <a:schemeClr val="bg1"/>
                </a:solidFill>
                <a:latin typeface="メイリオ" panose="020B0604030504040204" pitchFamily="50" charset="-128"/>
                <a:ea typeface="メイリオ" panose="020B0604030504040204" pitchFamily="50" charset="-128"/>
              </a:rPr>
              <a:t>1</a:t>
            </a:r>
            <a:r>
              <a:rPr lang="ja-JP" altLang="en-US" sz="1600" b="1" dirty="0" smtClean="0">
                <a:solidFill>
                  <a:schemeClr val="bg1"/>
                </a:solidFill>
                <a:latin typeface="メイリオ" panose="020B0604030504040204" pitchFamily="50" charset="-128"/>
                <a:ea typeface="メイリオ" panose="020B0604030504040204" pitchFamily="50" charset="-128"/>
              </a:rPr>
              <a:t>社につき</a:t>
            </a:r>
            <a:r>
              <a:rPr lang="en-US" altLang="ja-JP" sz="1600" b="1" dirty="0" smtClean="0">
                <a:solidFill>
                  <a:schemeClr val="bg1"/>
                </a:solidFill>
                <a:latin typeface="メイリオ" panose="020B0604030504040204" pitchFamily="50" charset="-128"/>
                <a:ea typeface="メイリオ" panose="020B0604030504040204" pitchFamily="50" charset="-128"/>
              </a:rPr>
              <a:t>2</a:t>
            </a:r>
            <a:r>
              <a:rPr lang="ja-JP" altLang="en-US" sz="1600" b="1" dirty="0" smtClean="0">
                <a:solidFill>
                  <a:schemeClr val="bg1"/>
                </a:solidFill>
                <a:latin typeface="メイリオ" panose="020B0604030504040204" pitchFamily="50" charset="-128"/>
                <a:ea typeface="メイリオ" panose="020B0604030504040204" pitchFamily="50" charset="-128"/>
              </a:rPr>
              <a:t>名様までのご参加でお願いいたします。</a:t>
            </a:r>
            <a:endParaRPr lang="en-US" altLang="ja-JP" sz="1600" b="1" dirty="0" smtClean="0">
              <a:solidFill>
                <a:schemeClr val="bg1"/>
              </a:solidFill>
              <a:latin typeface="メイリオ" panose="020B0604030504040204" pitchFamily="50" charset="-128"/>
              <a:ea typeface="メイリオ" panose="020B0604030504040204" pitchFamily="50" charset="-128"/>
            </a:endParaRPr>
          </a:p>
        </p:txBody>
      </p:sp>
      <p:pic>
        <p:nvPicPr>
          <p:cNvPr id="3089" name="Picture 17" descr="\\172.16.0.200\03_member\◆三島事務所◆\【三島事務所　その他】※総務・人事関係\Pマーク取得\プライバシーマークロゴ\印刷用\日本語\枝番あり\JPEG\17002725_01_JP.jpg"/>
          <p:cNvPicPr>
            <a:picLocks noChangeAspect="1" noChangeArrowheads="1"/>
          </p:cNvPicPr>
          <p:nvPr/>
        </p:nvPicPr>
        <p:blipFill>
          <a:blip r:embed="rId5" cstate="print"/>
          <a:srcRect/>
          <a:stretch>
            <a:fillRect/>
          </a:stretch>
        </p:blipFill>
        <p:spPr bwMode="auto">
          <a:xfrm>
            <a:off x="116632" y="8388424"/>
            <a:ext cx="640585" cy="755576"/>
          </a:xfrm>
          <a:prstGeom prst="rect">
            <a:avLst/>
          </a:prstGeom>
          <a:noFill/>
        </p:spPr>
      </p:pic>
    </p:spTree>
    <p:extLst>
      <p:ext uri="{BB962C8B-B14F-4D97-AF65-F5344CB8AC3E}">
        <p14:creationId xmlns="" xmlns:p14="http://schemas.microsoft.com/office/powerpoint/2010/main" val="37078088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351</Words>
  <Application>Microsoft Office PowerPoint</Application>
  <PresentationFormat>画面に合わせる (4:3)</PresentationFormat>
  <Paragraphs>48</Paragraphs>
  <Slides>2</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4" baseType="lpstr">
      <vt:lpstr>Office テーマ</vt:lpstr>
      <vt:lpstr>文書</vt:lpstr>
      <vt:lpstr>スライド 1</vt:lpstr>
      <vt:lpstr>スライド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mishima</dc:creator>
  <cp:lastModifiedBy>mishima</cp:lastModifiedBy>
  <cp:revision>10</cp:revision>
  <dcterms:created xsi:type="dcterms:W3CDTF">2017-08-08T06:16:05Z</dcterms:created>
  <dcterms:modified xsi:type="dcterms:W3CDTF">2017-08-21T01:15:34Z</dcterms:modified>
</cp:coreProperties>
</file>