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24" y="-35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534A16E-BA6A-40D2-827C-92C17690A118}" type="datetimeFigureOut">
              <a:rPr kumimoji="1" lang="ja-JP" altLang="en-US" smtClean="0"/>
              <a:pPr/>
              <a:t>2017/8/21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9BA23F-6EEF-4706-AAA2-24736B5BF4A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534A16E-BA6A-40D2-827C-92C17690A118}" type="datetimeFigureOut">
              <a:rPr kumimoji="1" lang="ja-JP" altLang="en-US" smtClean="0"/>
              <a:pPr/>
              <a:t>2017/8/21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9BA23F-6EEF-4706-AAA2-24736B5BF4A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mishima-office.net"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1111111111.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京\Downloads\プレゼンテーションアイコン.jpeg"/>
          <p:cNvPicPr>
            <a:picLocks noChangeAspect="1" noChangeArrowheads="1"/>
          </p:cNvPicPr>
          <p:nvPr/>
        </p:nvPicPr>
        <p:blipFill>
          <a:blip r:embed="rId2" cstate="print"/>
          <a:srcRect/>
          <a:stretch>
            <a:fillRect/>
          </a:stretch>
        </p:blipFill>
        <p:spPr bwMode="auto">
          <a:xfrm>
            <a:off x="332656" y="4716016"/>
            <a:ext cx="1700808" cy="1700808"/>
          </a:xfrm>
          <a:prstGeom prst="rect">
            <a:avLst/>
          </a:prstGeom>
          <a:ln>
            <a:solidFill>
              <a:srgbClr val="FFFF00"/>
            </a:solidFill>
          </a:ln>
          <a:effectLst>
            <a:softEdge rad="112500"/>
          </a:effectLst>
        </p:spPr>
      </p:pic>
      <p:sp>
        <p:nvSpPr>
          <p:cNvPr id="5" name="テキスト ボックス 4"/>
          <p:cNvSpPr txBox="1"/>
          <p:nvPr/>
        </p:nvSpPr>
        <p:spPr>
          <a:xfrm>
            <a:off x="0" y="7943671"/>
            <a:ext cx="6453336" cy="1200329"/>
          </a:xfrm>
          <a:prstGeom prst="rect">
            <a:avLst/>
          </a:prstGeom>
          <a:noFill/>
        </p:spPr>
        <p:txBody>
          <a:bodyPr wrap="square" rtlCol="0">
            <a:spAutoFit/>
          </a:bodyPr>
          <a:lstStyle/>
          <a:p>
            <a:r>
              <a:rPr lang="ja-JP" altLang="en-US" b="1" dirty="0"/>
              <a:t>社会</a:t>
            </a:r>
            <a:r>
              <a:rPr lang="ja-JP" altLang="en-US" b="1" dirty="0" smtClean="0"/>
              <a:t>保険労務士法人　三島事務所</a:t>
            </a:r>
            <a:endParaRPr lang="en-US" altLang="ja-JP" b="1" dirty="0" smtClean="0"/>
          </a:p>
          <a:p>
            <a:r>
              <a:rPr lang="ja-JP" altLang="en-US" dirty="0" smtClean="0"/>
              <a:t>東京都中央区八丁堀</a:t>
            </a:r>
            <a:r>
              <a:rPr lang="en-US" altLang="ja-JP" dirty="0" smtClean="0"/>
              <a:t>4-10-11 </a:t>
            </a:r>
            <a:r>
              <a:rPr lang="ja-JP" altLang="en-US" dirty="0" smtClean="0"/>
              <a:t>ネオ神谷ビル</a:t>
            </a:r>
            <a:r>
              <a:rPr lang="en-US" altLang="ja-JP" dirty="0" smtClean="0"/>
              <a:t>2F</a:t>
            </a:r>
          </a:p>
          <a:p>
            <a:r>
              <a:rPr lang="en-US" altLang="ja-JP" dirty="0" smtClean="0"/>
              <a:t>TEL</a:t>
            </a:r>
            <a:r>
              <a:rPr lang="ja-JP" altLang="en-US" dirty="0" smtClean="0"/>
              <a:t>：</a:t>
            </a:r>
            <a:r>
              <a:rPr lang="en-US" altLang="ja-JP" dirty="0" smtClean="0"/>
              <a:t>03-5834-2004  FAX</a:t>
            </a:r>
            <a:r>
              <a:rPr lang="ja-JP" altLang="en-US" dirty="0" smtClean="0"/>
              <a:t>：</a:t>
            </a:r>
            <a:r>
              <a:rPr lang="en-US" altLang="ja-JP" dirty="0" smtClean="0"/>
              <a:t>03-5834-2005</a:t>
            </a:r>
          </a:p>
          <a:p>
            <a:r>
              <a:rPr lang="ja-JP" altLang="en-US" dirty="0" smtClean="0"/>
              <a:t>お問い合わせ先：</a:t>
            </a:r>
            <a:r>
              <a:rPr lang="en-US" altLang="ja-JP" dirty="0" smtClean="0">
                <a:hlinkClick r:id="rId3"/>
              </a:rPr>
              <a:t>info@mishima-office.net</a:t>
            </a:r>
            <a:r>
              <a:rPr lang="ja-JP" altLang="en-US" dirty="0" smtClean="0"/>
              <a:t>　　担当：古田</a:t>
            </a:r>
            <a:endParaRPr kumimoji="1" lang="ja-JP" altLang="en-US" dirty="0"/>
          </a:p>
        </p:txBody>
      </p:sp>
      <p:sp>
        <p:nvSpPr>
          <p:cNvPr id="6" name="テキスト ボックス 5"/>
          <p:cNvSpPr txBox="1"/>
          <p:nvPr/>
        </p:nvSpPr>
        <p:spPr>
          <a:xfrm>
            <a:off x="0" y="6479704"/>
            <a:ext cx="2636912" cy="1323439"/>
          </a:xfrm>
          <a:prstGeom prst="rect">
            <a:avLst/>
          </a:prstGeom>
          <a:noFill/>
        </p:spPr>
        <p:txBody>
          <a:bodyPr wrap="square" rtlCol="0">
            <a:spAutoFit/>
          </a:bodyPr>
          <a:lstStyle/>
          <a:p>
            <a:r>
              <a:rPr lang="en-US" altLang="ja-JP" sz="2000" b="1" dirty="0" smtClean="0"/>
              <a:t>2017</a:t>
            </a:r>
            <a:r>
              <a:rPr lang="ja-JP" altLang="en-US" sz="2000" b="1" dirty="0" smtClean="0"/>
              <a:t>年</a:t>
            </a:r>
            <a:r>
              <a:rPr lang="en-US" altLang="ja-JP" sz="2000" b="1" dirty="0" smtClean="0"/>
              <a:t>9</a:t>
            </a:r>
            <a:r>
              <a:rPr lang="ja-JP" altLang="en-US" sz="2000" b="1" dirty="0" smtClean="0"/>
              <a:t>月</a:t>
            </a:r>
            <a:r>
              <a:rPr lang="en-US" altLang="ja-JP" sz="2000" b="1" dirty="0" smtClean="0"/>
              <a:t>26</a:t>
            </a:r>
            <a:r>
              <a:rPr lang="ja-JP" altLang="en-US" sz="2000" b="1" dirty="0" smtClean="0"/>
              <a:t>日（火）</a:t>
            </a:r>
            <a:endParaRPr lang="en-US" altLang="ja-JP" sz="2000" b="1" dirty="0" smtClean="0"/>
          </a:p>
          <a:p>
            <a:r>
              <a:rPr lang="ja-JP" altLang="en-US" sz="2000" b="1" dirty="0" smtClean="0"/>
              <a:t>無期転換セミナー</a:t>
            </a:r>
            <a:endParaRPr lang="en-US" altLang="ja-JP" sz="2000" b="1" dirty="0" smtClean="0"/>
          </a:p>
          <a:p>
            <a:r>
              <a:rPr lang="ja-JP" altLang="en-US" sz="2000" b="1" dirty="0" smtClean="0"/>
              <a:t>場所：三島事務所</a:t>
            </a:r>
            <a:endParaRPr lang="en-US" altLang="ja-JP" sz="2000" b="1" dirty="0" smtClean="0"/>
          </a:p>
          <a:p>
            <a:r>
              <a:rPr lang="ja-JP" altLang="en-US" sz="2000" b="1" dirty="0" smtClean="0"/>
              <a:t>時間：</a:t>
            </a:r>
            <a:r>
              <a:rPr lang="en-US" altLang="ja-JP" sz="2000" b="1" dirty="0" smtClean="0"/>
              <a:t>13:00-14:30</a:t>
            </a:r>
          </a:p>
        </p:txBody>
      </p:sp>
      <p:sp>
        <p:nvSpPr>
          <p:cNvPr id="8" name="テキスト ボックス 7"/>
          <p:cNvSpPr txBox="1"/>
          <p:nvPr/>
        </p:nvSpPr>
        <p:spPr>
          <a:xfrm>
            <a:off x="0" y="0"/>
            <a:ext cx="6858000" cy="1846659"/>
          </a:xfrm>
          <a:prstGeom prst="rect">
            <a:avLst/>
          </a:prstGeom>
          <a:noFill/>
        </p:spPr>
        <p:txBody>
          <a:bodyPr wrap="square" rtlCol="0">
            <a:spAutoFit/>
          </a:bodyPr>
          <a:lstStyle/>
          <a:p>
            <a:r>
              <a:rPr lang="ja-JP" altLang="en-US" sz="3800" dirty="0" smtClean="0"/>
              <a:t>有期契約社員の無期転換に何をするべきなのか。</a:t>
            </a:r>
            <a:r>
              <a:rPr lang="en-US" altLang="ja-JP" sz="3800" dirty="0" smtClean="0"/>
              <a:t>4</a:t>
            </a:r>
            <a:r>
              <a:rPr lang="ja-JP" altLang="en-US" sz="3800" dirty="0" err="1" smtClean="0"/>
              <a:t>つの</a:t>
            </a:r>
            <a:r>
              <a:rPr lang="ja-JP" altLang="en-US" sz="3800" dirty="0" smtClean="0"/>
              <a:t>ポイントを解説します</a:t>
            </a:r>
            <a:r>
              <a:rPr lang="ja-JP" altLang="en-US" sz="3800" dirty="0" smtClean="0"/>
              <a:t>！</a:t>
            </a:r>
            <a:endParaRPr lang="en-US" altLang="ja-JP" sz="3800" dirty="0" smtClean="0"/>
          </a:p>
        </p:txBody>
      </p:sp>
      <p:pic>
        <p:nvPicPr>
          <p:cNvPr id="1028" name="Picture 4" descr="\\172.16.0.200\03_member\◆三島事務所◆\【事務所プロフィール】\ロゴ関係\1.三島事務所最新版\mishima-office-logo-full.png"/>
          <p:cNvPicPr>
            <a:picLocks noChangeAspect="1" noChangeArrowheads="1"/>
          </p:cNvPicPr>
          <p:nvPr/>
        </p:nvPicPr>
        <p:blipFill>
          <a:blip r:embed="rId4" cstate="print"/>
          <a:srcRect/>
          <a:stretch>
            <a:fillRect/>
          </a:stretch>
        </p:blipFill>
        <p:spPr bwMode="auto">
          <a:xfrm>
            <a:off x="5949280" y="8172400"/>
            <a:ext cx="715963" cy="758825"/>
          </a:xfrm>
          <a:prstGeom prst="rect">
            <a:avLst/>
          </a:prstGeom>
          <a:noFill/>
        </p:spPr>
      </p:pic>
      <p:pic>
        <p:nvPicPr>
          <p:cNvPr id="1029" name="Picture 5"/>
          <p:cNvPicPr>
            <a:picLocks noChangeAspect="1" noChangeArrowheads="1"/>
          </p:cNvPicPr>
          <p:nvPr/>
        </p:nvPicPr>
        <p:blipFill>
          <a:blip r:embed="rId5" cstate="print"/>
          <a:srcRect/>
          <a:stretch>
            <a:fillRect/>
          </a:stretch>
        </p:blipFill>
        <p:spPr bwMode="auto">
          <a:xfrm>
            <a:off x="2465512" y="4644008"/>
            <a:ext cx="4392488" cy="3261389"/>
          </a:xfrm>
          <a:prstGeom prst="rect">
            <a:avLst/>
          </a:prstGeom>
          <a:noFill/>
          <a:ln w="9525">
            <a:noFill/>
            <a:miter lim="800000"/>
            <a:headEnd/>
            <a:tailEnd/>
          </a:ln>
        </p:spPr>
      </p:pic>
      <p:sp>
        <p:nvSpPr>
          <p:cNvPr id="11" name="テキスト ボックス 10"/>
          <p:cNvSpPr txBox="1"/>
          <p:nvPr/>
        </p:nvSpPr>
        <p:spPr>
          <a:xfrm>
            <a:off x="0" y="1835696"/>
            <a:ext cx="4610558" cy="2308324"/>
          </a:xfrm>
          <a:prstGeom prst="rect">
            <a:avLst/>
          </a:prstGeom>
          <a:noFill/>
        </p:spPr>
        <p:txBody>
          <a:bodyPr wrap="none" rtlCol="0">
            <a:spAutoFit/>
          </a:bodyPr>
          <a:lstStyle/>
          <a:p>
            <a:r>
              <a:rPr lang="en-US" altLang="ja-JP" dirty="0" smtClean="0"/>
              <a:t>13:00-14:00</a:t>
            </a:r>
          </a:p>
          <a:p>
            <a:r>
              <a:rPr lang="ja-JP" altLang="en-US" dirty="0" smtClean="0"/>
              <a:t>①</a:t>
            </a:r>
            <a:r>
              <a:rPr kumimoji="1" lang="ja-JP" altLang="en-US" dirty="0" smtClean="0"/>
              <a:t>正社員と有期契約社員の違いの確認</a:t>
            </a:r>
            <a:endParaRPr kumimoji="1" lang="en-US" altLang="ja-JP" dirty="0" smtClean="0"/>
          </a:p>
          <a:p>
            <a:r>
              <a:rPr lang="ja-JP" altLang="en-US" dirty="0"/>
              <a:t>②</a:t>
            </a:r>
            <a:r>
              <a:rPr lang="ja-JP" altLang="en-US" dirty="0" smtClean="0"/>
              <a:t>有期契約社員についてやるべき</a:t>
            </a:r>
            <a:r>
              <a:rPr lang="ja-JP" altLang="en-US" dirty="0" smtClean="0"/>
              <a:t>こと</a:t>
            </a:r>
            <a:endParaRPr lang="en-US" altLang="ja-JP" dirty="0" smtClean="0"/>
          </a:p>
          <a:p>
            <a:r>
              <a:rPr lang="ja-JP" altLang="en-US" dirty="0" smtClean="0"/>
              <a:t>③無期転換をする際にどの区分を選択するか</a:t>
            </a:r>
            <a:endParaRPr lang="en-US" altLang="ja-JP" dirty="0" smtClean="0"/>
          </a:p>
          <a:p>
            <a:r>
              <a:rPr lang="ja-JP" altLang="en-US" dirty="0" smtClean="0"/>
              <a:t>④無期転換の周知と対応</a:t>
            </a:r>
            <a:r>
              <a:rPr lang="ja-JP" altLang="en-US" dirty="0" smtClean="0"/>
              <a:t>内容</a:t>
            </a:r>
            <a:endParaRPr lang="en-US" altLang="ja-JP" dirty="0" smtClean="0"/>
          </a:p>
          <a:p>
            <a:r>
              <a:rPr lang="en-US" altLang="ja-JP" dirty="0" smtClean="0"/>
              <a:t>14:00-14:30</a:t>
            </a:r>
            <a:endParaRPr lang="en-US" altLang="ja-JP" dirty="0" smtClean="0"/>
          </a:p>
          <a:p>
            <a:r>
              <a:rPr lang="ja-JP" altLang="en-US" dirty="0" smtClean="0"/>
              <a:t>⑤質疑応答</a:t>
            </a:r>
            <a:endParaRPr lang="en-US" altLang="ja-JP" dirty="0" smtClean="0"/>
          </a:p>
          <a:p>
            <a:endParaRPr kumimoji="1" lang="ja-JP" altLang="en-US" dirty="0"/>
          </a:p>
        </p:txBody>
      </p:sp>
      <p:sp>
        <p:nvSpPr>
          <p:cNvPr id="16" name="角丸四角形吹き出し 15"/>
          <p:cNvSpPr/>
          <p:nvPr/>
        </p:nvSpPr>
        <p:spPr>
          <a:xfrm>
            <a:off x="4221088" y="1691680"/>
            <a:ext cx="2448272" cy="936104"/>
          </a:xfrm>
          <a:prstGeom prst="wedgeRoundRectCallout">
            <a:avLst>
              <a:gd name="adj1" fmla="val -57323"/>
              <a:gd name="adj2" fmla="val 860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無期転換を</a:t>
            </a:r>
            <a:r>
              <a:rPr lang="ja-JP" altLang="en-US" dirty="0" smtClean="0"/>
              <a:t>導入する前にここを正しく運用していますか。</a:t>
            </a:r>
            <a:endParaRPr kumimoji="1" lang="ja-JP" altLang="en-US" dirty="0"/>
          </a:p>
        </p:txBody>
      </p:sp>
      <p:sp>
        <p:nvSpPr>
          <p:cNvPr id="17" name="テキスト ボックス 16"/>
          <p:cNvSpPr txBox="1"/>
          <p:nvPr/>
        </p:nvSpPr>
        <p:spPr>
          <a:xfrm>
            <a:off x="0" y="3851920"/>
            <a:ext cx="6894836" cy="646331"/>
          </a:xfrm>
          <a:prstGeom prst="rect">
            <a:avLst/>
          </a:prstGeom>
          <a:noFill/>
        </p:spPr>
        <p:txBody>
          <a:bodyPr wrap="none" rtlCol="0">
            <a:spAutoFit/>
          </a:bodyPr>
          <a:lstStyle/>
          <a:p>
            <a:r>
              <a:rPr kumimoji="1" lang="ja-JP" altLang="en-US" dirty="0" smtClean="0"/>
              <a:t>＊当日セミナーにご参加くださったお取引様には、無期転換を行う際</a:t>
            </a:r>
            <a:endParaRPr kumimoji="1" lang="en-US" altLang="ja-JP" dirty="0" smtClean="0"/>
          </a:p>
          <a:p>
            <a:r>
              <a:rPr lang="ja-JP" altLang="en-US" dirty="0" smtClean="0"/>
              <a:t>に業務が効率化できる書式を</a:t>
            </a:r>
            <a:r>
              <a:rPr lang="en-US" altLang="ja-JP" dirty="0" smtClean="0"/>
              <a:t>HP</a:t>
            </a:r>
            <a:r>
              <a:rPr lang="ja-JP" altLang="en-US" smtClean="0"/>
              <a:t>からダウンロードできます。</a:t>
            </a:r>
            <a:endParaRPr kumimoji="1" lang="en-US" altLang="ja-JP" dirty="0" smtClean="0"/>
          </a:p>
        </p:txBody>
      </p:sp>
      <p:sp>
        <p:nvSpPr>
          <p:cNvPr id="18" name="角丸四角形吹き出し 17"/>
          <p:cNvSpPr/>
          <p:nvPr/>
        </p:nvSpPr>
        <p:spPr>
          <a:xfrm>
            <a:off x="4653136" y="2699792"/>
            <a:ext cx="1944216" cy="1080120"/>
          </a:xfrm>
          <a:prstGeom prst="wedgeRoundRectCallout">
            <a:avLst>
              <a:gd name="adj1" fmla="val -59756"/>
              <a:gd name="adj2" fmla="val -2496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運用までの流れは問題ありませんか。</a:t>
            </a:r>
            <a:endParaRPr kumimoji="1" lang="ja-JP" altLang="en-US" dirty="0"/>
          </a:p>
        </p:txBody>
      </p:sp>
      <p:sp>
        <p:nvSpPr>
          <p:cNvPr id="14" name="横巻き 13"/>
          <p:cNvSpPr/>
          <p:nvPr/>
        </p:nvSpPr>
        <p:spPr>
          <a:xfrm>
            <a:off x="3356992" y="1187624"/>
            <a:ext cx="3312368" cy="432048"/>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お取引様</a:t>
            </a:r>
            <a:r>
              <a:rPr lang="ja-JP" altLang="en-US" b="1" dirty="0" smtClean="0"/>
              <a:t>限定のセミナーです。</a:t>
            </a:r>
            <a:endParaRPr kumimoji="1" lang="ja-JP"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79950" y="646526"/>
            <a:ext cx="864097" cy="307777"/>
          </a:xfrm>
          <a:prstGeom prst="rect">
            <a:avLst/>
          </a:prstGeom>
          <a:noFill/>
        </p:spPr>
        <p:txBody>
          <a:bodyPr wrap="square" rtlCol="0">
            <a:spAutoFit/>
          </a:bodyPr>
          <a:lstStyle/>
          <a:p>
            <a:r>
              <a:rPr kumimoji="1" lang="ja-JP" altLang="en-US" sz="1400" b="1" dirty="0" smtClean="0">
                <a:solidFill>
                  <a:schemeClr val="bg1"/>
                </a:solidFill>
              </a:rPr>
              <a:t>テーマ</a:t>
            </a:r>
            <a:endParaRPr kumimoji="1" lang="ja-JP" altLang="en-US" sz="1400" b="1" dirty="0">
              <a:solidFill>
                <a:schemeClr val="bg1"/>
              </a:solidFill>
            </a:endParaRPr>
          </a:p>
        </p:txBody>
      </p:sp>
      <p:sp>
        <p:nvSpPr>
          <p:cNvPr id="10" name="テキスト ボックス 9"/>
          <p:cNvSpPr txBox="1"/>
          <p:nvPr/>
        </p:nvSpPr>
        <p:spPr>
          <a:xfrm>
            <a:off x="2064126" y="135046"/>
            <a:ext cx="4572508" cy="369332"/>
          </a:xfrm>
          <a:prstGeom prst="rect">
            <a:avLst/>
          </a:prstGeom>
          <a:noFill/>
        </p:spPr>
        <p:txBody>
          <a:bodyPr wrap="square" rtlCol="0">
            <a:spAutoFit/>
          </a:bodyPr>
          <a:lstStyle/>
          <a:p>
            <a:endParaRPr kumimoji="1" lang="ja-JP" altLang="en-US"/>
          </a:p>
        </p:txBody>
      </p:sp>
      <p:sp>
        <p:nvSpPr>
          <p:cNvPr id="24" name="テキスト ボックス 23"/>
          <p:cNvSpPr txBox="1"/>
          <p:nvPr/>
        </p:nvSpPr>
        <p:spPr>
          <a:xfrm>
            <a:off x="341355" y="1366607"/>
            <a:ext cx="1440160" cy="338554"/>
          </a:xfrm>
          <a:prstGeom prst="rect">
            <a:avLst/>
          </a:prstGeom>
          <a:noFill/>
        </p:spPr>
        <p:txBody>
          <a:bodyPr wrap="square" rtlCol="0">
            <a:spAutoFit/>
          </a:bodyPr>
          <a:lstStyle/>
          <a:p>
            <a:r>
              <a:rPr kumimoji="1" lang="ja-JP" altLang="en-US" sz="1600" b="1" dirty="0" smtClean="0">
                <a:solidFill>
                  <a:schemeClr val="bg1"/>
                </a:solidFill>
              </a:rPr>
              <a:t>（テーマ）</a:t>
            </a:r>
            <a:endParaRPr kumimoji="1" lang="ja-JP" altLang="en-US" sz="1600" b="1" dirty="0">
              <a:solidFill>
                <a:schemeClr val="bg1"/>
              </a:solidFill>
            </a:endParaRPr>
          </a:p>
        </p:txBody>
      </p:sp>
      <p:sp>
        <p:nvSpPr>
          <p:cNvPr id="28" name="正方形/長方形 27"/>
          <p:cNvSpPr/>
          <p:nvPr/>
        </p:nvSpPr>
        <p:spPr>
          <a:xfrm>
            <a:off x="530135" y="4470051"/>
            <a:ext cx="5832648" cy="338554"/>
          </a:xfrm>
          <a:prstGeom prst="rect">
            <a:avLst/>
          </a:prstGeom>
        </p:spPr>
        <p:txBody>
          <a:bodyPr wrap="square">
            <a:spAutoFit/>
          </a:bodyPr>
          <a:lstStyle/>
          <a:p>
            <a:endParaRPr kumimoji="0" lang="ja-JP" altLang="en-US" sz="1600" dirty="0">
              <a:latin typeface="ＭＳ Ｐゴシック" charset="-128"/>
            </a:endParaRPr>
          </a:p>
        </p:txBody>
      </p:sp>
      <p:sp>
        <p:nvSpPr>
          <p:cNvPr id="33" name="テキスト ボックス 2"/>
          <p:cNvSpPr txBox="1">
            <a:spLocks noChangeArrowheads="1"/>
          </p:cNvSpPr>
          <p:nvPr/>
        </p:nvSpPr>
        <p:spPr bwMode="auto">
          <a:xfrm>
            <a:off x="283979" y="967567"/>
            <a:ext cx="6384925" cy="28880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ja-JP" altLang="en-US" sz="1200" kern="100" dirty="0">
                <a:latin typeface="Century"/>
                <a:ea typeface="ＭＳ Ｐゴシック"/>
                <a:cs typeface="Times New Roman"/>
              </a:rPr>
              <a:t>　</a:t>
            </a:r>
            <a:r>
              <a:rPr lang="ja-JP" sz="1200" kern="100" dirty="0" smtClean="0">
                <a:effectLst/>
                <a:latin typeface="メイリオ" panose="020B0604030504040204" pitchFamily="50" charset="-128"/>
                <a:ea typeface="メイリオ" panose="020B0604030504040204" pitchFamily="50" charset="-128"/>
                <a:cs typeface="Times New Roman"/>
              </a:rPr>
              <a:t>ＦＡＸ</a:t>
            </a:r>
            <a:r>
              <a:rPr lang="ja-JP" sz="1200" kern="100" dirty="0">
                <a:effectLst/>
                <a:latin typeface="メイリオ" panose="020B0604030504040204" pitchFamily="50" charset="-128"/>
                <a:ea typeface="メイリオ" panose="020B0604030504040204" pitchFamily="50" charset="-128"/>
                <a:cs typeface="Times New Roman"/>
              </a:rPr>
              <a:t>またはＥメールにて</a:t>
            </a:r>
            <a:r>
              <a:rPr lang="ja-JP" sz="1200" kern="100" dirty="0" smtClean="0">
                <a:effectLst/>
                <a:latin typeface="メイリオ" panose="020B0604030504040204" pitchFamily="50" charset="-128"/>
                <a:ea typeface="メイリオ" panose="020B0604030504040204" pitchFamily="50" charset="-128"/>
                <a:cs typeface="Times New Roman"/>
              </a:rPr>
              <a:t>、</a:t>
            </a:r>
            <a:r>
              <a:rPr lang="en-US" altLang="ja-JP" sz="1200" kern="100" dirty="0" smtClean="0">
                <a:latin typeface="メイリオ" panose="020B0604030504040204" pitchFamily="50" charset="-128"/>
                <a:ea typeface="メイリオ" panose="020B0604030504040204" pitchFamily="50" charset="-128"/>
                <a:cs typeface="Times New Roman"/>
              </a:rPr>
              <a:t>2017</a:t>
            </a:r>
            <a:r>
              <a:rPr lang="ja-JP" altLang="en-US" sz="1200" kern="100" dirty="0" smtClean="0">
                <a:latin typeface="メイリオ" panose="020B0604030504040204" pitchFamily="50" charset="-128"/>
                <a:ea typeface="メイリオ" panose="020B0604030504040204" pitchFamily="50" charset="-128"/>
                <a:cs typeface="Times New Roman"/>
              </a:rPr>
              <a:t>年</a:t>
            </a:r>
            <a:r>
              <a:rPr lang="en-US" altLang="ja-JP" sz="1200" kern="100" dirty="0" smtClean="0">
                <a:latin typeface="メイリオ" panose="020B0604030504040204" pitchFamily="50" charset="-128"/>
                <a:ea typeface="メイリオ" panose="020B0604030504040204" pitchFamily="50" charset="-128"/>
                <a:cs typeface="Times New Roman"/>
              </a:rPr>
              <a:t>9</a:t>
            </a:r>
            <a:r>
              <a:rPr lang="ja-JP" altLang="en-US" sz="1200" kern="100" dirty="0" smtClean="0">
                <a:latin typeface="メイリオ" panose="020B0604030504040204" pitchFamily="50" charset="-128"/>
                <a:ea typeface="メイリオ" panose="020B0604030504040204" pitchFamily="50" charset="-128"/>
                <a:cs typeface="Times New Roman"/>
              </a:rPr>
              <a:t>月</a:t>
            </a:r>
            <a:r>
              <a:rPr lang="en-US" altLang="ja-JP" sz="1200" kern="100" dirty="0" smtClean="0">
                <a:latin typeface="メイリオ" panose="020B0604030504040204" pitchFamily="50" charset="-128"/>
                <a:ea typeface="メイリオ" panose="020B0604030504040204" pitchFamily="50" charset="-128"/>
                <a:cs typeface="Times New Roman"/>
              </a:rPr>
              <a:t>25</a:t>
            </a:r>
            <a:r>
              <a:rPr lang="ja-JP" altLang="en-US" sz="1200" kern="100" dirty="0" smtClean="0">
                <a:latin typeface="メイリオ" panose="020B0604030504040204" pitchFamily="50" charset="-128"/>
                <a:ea typeface="メイリオ" panose="020B0604030504040204" pitchFamily="50" charset="-128"/>
                <a:cs typeface="Times New Roman"/>
              </a:rPr>
              <a:t>日（月）までに</a:t>
            </a:r>
            <a:r>
              <a:rPr lang="ja-JP" sz="1200" kern="100" dirty="0" smtClean="0">
                <a:effectLst/>
                <a:latin typeface="メイリオ" panose="020B0604030504040204" pitchFamily="50" charset="-128"/>
                <a:ea typeface="メイリオ" panose="020B0604030504040204" pitchFamily="50" charset="-128"/>
                <a:cs typeface="Times New Roman"/>
              </a:rPr>
              <a:t>お申込み</a:t>
            </a:r>
            <a:r>
              <a:rPr lang="ja-JP" sz="1200" kern="100" dirty="0">
                <a:effectLst/>
                <a:latin typeface="メイリオ" panose="020B0604030504040204" pitchFamily="50" charset="-128"/>
                <a:ea typeface="メイリオ" panose="020B0604030504040204" pitchFamily="50" charset="-128"/>
                <a:cs typeface="Times New Roman"/>
              </a:rPr>
              <a:t>下さい</a:t>
            </a:r>
            <a:r>
              <a:rPr lang="ja-JP" sz="1200" kern="100" dirty="0" smtClean="0">
                <a:effectLst/>
                <a:latin typeface="メイリオ" panose="020B0604030504040204" pitchFamily="50" charset="-128"/>
                <a:ea typeface="メイリオ" panose="020B0604030504040204" pitchFamily="50" charset="-128"/>
                <a:cs typeface="Times New Roman"/>
              </a:rPr>
              <a:t>。</a:t>
            </a:r>
            <a:endParaRPr lang="ja-JP" sz="1050" kern="100" dirty="0">
              <a:effectLst/>
              <a:latin typeface="メイリオ" panose="020B0604030504040204" pitchFamily="50" charset="-128"/>
              <a:ea typeface="メイリオ" panose="020B0604030504040204" pitchFamily="50" charset="-128"/>
              <a:cs typeface="Times New Roman"/>
            </a:endParaRPr>
          </a:p>
        </p:txBody>
      </p:sp>
      <p:graphicFrame>
        <p:nvGraphicFramePr>
          <p:cNvPr id="26" name="オブジェクト 25"/>
          <p:cNvGraphicFramePr>
            <a:graphicFrameLocks noChangeAspect="1"/>
          </p:cNvGraphicFramePr>
          <p:nvPr>
            <p:extLst>
              <p:ext uri="{D42A27DB-BD31-4B8C-83A1-F6EECF244321}">
                <p14:modId xmlns="" xmlns:p14="http://schemas.microsoft.com/office/powerpoint/2010/main" val="604199696"/>
              </p:ext>
            </p:extLst>
          </p:nvPr>
        </p:nvGraphicFramePr>
        <p:xfrm>
          <a:off x="217488" y="1912297"/>
          <a:ext cx="6527800" cy="2936875"/>
        </p:xfrm>
        <a:graphic>
          <a:graphicData uri="http://schemas.openxmlformats.org/presentationml/2006/ole">
            <p:oleObj spid="_x0000_s3074" name="文書" r:id="rId3" imgW="6386619" imgH="3050671" progId="">
              <p:embed/>
            </p:oleObj>
          </a:graphicData>
        </a:graphic>
      </p:graphicFrame>
      <p:sp>
        <p:nvSpPr>
          <p:cNvPr id="44" name="テキスト ボックス 7"/>
          <p:cNvSpPr txBox="1"/>
          <p:nvPr/>
        </p:nvSpPr>
        <p:spPr>
          <a:xfrm>
            <a:off x="790237" y="8462692"/>
            <a:ext cx="6039066" cy="646331"/>
          </a:xfrm>
          <a:prstGeom prst="rect">
            <a:avLst/>
          </a:prstGeom>
          <a:noFill/>
          <a:ln>
            <a:solidFill>
              <a:schemeClr val="tx1"/>
            </a:solidFill>
            <a:prstDash val="sysDash"/>
          </a:ln>
        </p:spPr>
        <p:txBody>
          <a:bodyPr wrap="square" rtlCol="0">
            <a:spAutoFit/>
          </a:bodyPr>
          <a:lstStyle/>
          <a:p>
            <a:pPr>
              <a:spcAft>
                <a:spcPts val="0"/>
              </a:spcAft>
            </a:pPr>
            <a:r>
              <a:rPr lang="en-US" altLang="ja-JP" sz="900" kern="12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altLang="en-US" sz="900" kern="1200" dirty="0" smtClean="0">
                <a:solidFill>
                  <a:srgbClr val="000000"/>
                </a:solidFill>
                <a:effectLst/>
                <a:latin typeface="メイリオ" panose="020B0604030504040204" pitchFamily="50" charset="-128"/>
                <a:ea typeface="メイリオ" panose="020B0604030504040204" pitchFamily="50" charset="-128"/>
                <a:cs typeface="Times New Roman"/>
              </a:rPr>
              <a:t>社会保険労務士法人三島事務所</a:t>
            </a:r>
            <a:r>
              <a:rPr lang="en-US" altLang="ja-JP" sz="900" kern="1200" dirty="0" smtClean="0">
                <a:solidFill>
                  <a:srgbClr val="000000"/>
                </a:solidFill>
                <a:effectLst/>
                <a:latin typeface="メイリオ" panose="020B0604030504040204" pitchFamily="50" charset="-128"/>
                <a:ea typeface="メイリオ" panose="020B0604030504040204" pitchFamily="50" charset="-128"/>
                <a:cs typeface="Times New Roman"/>
              </a:rPr>
              <a:t>】</a:t>
            </a:r>
          </a:p>
          <a:p>
            <a:pPr>
              <a:spcAft>
                <a:spcPts val="0"/>
              </a:spcAft>
            </a:pPr>
            <a:r>
              <a:rPr lang="ja-JP" sz="900" kern="1200" dirty="0" smtClean="0">
                <a:solidFill>
                  <a:srgbClr val="000000"/>
                </a:solidFill>
                <a:effectLst/>
                <a:latin typeface="メイリオ" panose="020B0604030504040204" pitchFamily="50" charset="-128"/>
                <a:ea typeface="メイリオ" panose="020B0604030504040204" pitchFamily="50" charset="-128"/>
                <a:cs typeface="Times New Roman"/>
              </a:rPr>
              <a:t>弊社</a:t>
            </a:r>
            <a:r>
              <a:rPr lang="ja-JP" sz="900" kern="1200" dirty="0">
                <a:solidFill>
                  <a:srgbClr val="000000"/>
                </a:solidFill>
                <a:effectLst/>
                <a:latin typeface="メイリオ" panose="020B0604030504040204" pitchFamily="50" charset="-128"/>
                <a:ea typeface="メイリオ" panose="020B0604030504040204" pitchFamily="50" charset="-128"/>
                <a:cs typeface="Times New Roman"/>
              </a:rPr>
              <a:t>は</a:t>
            </a:r>
            <a:r>
              <a:rPr lang="ja-JP" sz="900" kern="1200" dirty="0" smtClean="0">
                <a:solidFill>
                  <a:srgbClr val="000000"/>
                </a:solidFill>
                <a:effectLst/>
                <a:latin typeface="メイリオ" panose="020B0604030504040204" pitchFamily="50" charset="-128"/>
                <a:ea typeface="メイリオ" panose="020B0604030504040204" pitchFamily="50" charset="-128"/>
                <a:cs typeface="Times New Roman"/>
              </a:rPr>
              <a:t>、</a:t>
            </a:r>
            <a:r>
              <a:rPr lang="ja-JP" altLang="en-US" sz="900" dirty="0" smtClean="0">
                <a:solidFill>
                  <a:srgbClr val="000000"/>
                </a:solidFill>
                <a:latin typeface="メイリオ" panose="020B0604030504040204" pitchFamily="50" charset="-128"/>
                <a:ea typeface="メイリオ" panose="020B0604030504040204" pitchFamily="50" charset="-128"/>
                <a:cs typeface="Times New Roman"/>
              </a:rPr>
              <a:t>プライバシーマークの</a:t>
            </a:r>
            <a:r>
              <a:rPr lang="ja-JP" sz="900" kern="1200" dirty="0" smtClean="0">
                <a:solidFill>
                  <a:srgbClr val="000000"/>
                </a:solidFill>
                <a:effectLst/>
                <a:latin typeface="メイリオ" panose="020B0604030504040204" pitchFamily="50" charset="-128"/>
                <a:ea typeface="メイリオ" panose="020B0604030504040204" pitchFamily="50" charset="-128"/>
                <a:cs typeface="Times New Roman"/>
              </a:rPr>
              <a:t>認証</a:t>
            </a:r>
            <a:r>
              <a:rPr lang="ja-JP" sz="900" kern="1200" dirty="0">
                <a:solidFill>
                  <a:srgbClr val="000000"/>
                </a:solidFill>
                <a:effectLst/>
                <a:latin typeface="メイリオ" panose="020B0604030504040204" pitchFamily="50" charset="-128"/>
                <a:ea typeface="メイリオ" panose="020B0604030504040204" pitchFamily="50" charset="-128"/>
                <a:cs typeface="Times New Roman"/>
              </a:rPr>
              <a:t>を受けています</a:t>
            </a:r>
            <a:r>
              <a:rPr lang="ja-JP" sz="900" kern="1200" dirty="0" smtClean="0">
                <a:solidFill>
                  <a:srgbClr val="000000"/>
                </a:solidFill>
                <a:effectLst/>
                <a:latin typeface="メイリオ" panose="020B0604030504040204" pitchFamily="50" charset="-128"/>
                <a:ea typeface="メイリオ" panose="020B0604030504040204" pitchFamily="50" charset="-128"/>
                <a:cs typeface="Times New Roman"/>
              </a:rPr>
              <a:t>。弊社</a:t>
            </a:r>
            <a:r>
              <a:rPr lang="ja-JP" sz="900" kern="1200" dirty="0">
                <a:solidFill>
                  <a:srgbClr val="000000"/>
                </a:solidFill>
                <a:effectLst/>
                <a:latin typeface="メイリオ" panose="020B0604030504040204" pitchFamily="50" charset="-128"/>
                <a:ea typeface="メイリオ" panose="020B0604030504040204" pitchFamily="50" charset="-128"/>
                <a:cs typeface="Times New Roman"/>
              </a:rPr>
              <a:t>では、個人情報保護法その他の法令を遵守し、お客様の個人情報を適正に管理します。また、法令その他による正当な理由がある場合およびお客様の指示がある場合を除いて、個人情報を第三者に開示いたしません。</a:t>
            </a:r>
            <a:endParaRPr lang="ja-JP" sz="900" dirty="0">
              <a:effectLst/>
              <a:latin typeface="メイリオ" panose="020B0604030504040204" pitchFamily="50" charset="-128"/>
              <a:ea typeface="メイリオ" panose="020B0604030504040204" pitchFamily="50" charset="-128"/>
              <a:cs typeface="ＭＳ Ｐゴシック"/>
            </a:endParaRPr>
          </a:p>
        </p:txBody>
      </p:sp>
      <p:sp>
        <p:nvSpPr>
          <p:cNvPr id="45" name="テキスト ボックス 11"/>
          <p:cNvSpPr txBox="1"/>
          <p:nvPr/>
        </p:nvSpPr>
        <p:spPr>
          <a:xfrm>
            <a:off x="175872" y="8093360"/>
            <a:ext cx="6682128" cy="369332"/>
          </a:xfrm>
          <a:prstGeom prst="rect">
            <a:avLst/>
          </a:prstGeom>
          <a:noFill/>
        </p:spPr>
        <p:txBody>
          <a:bodyPr wrap="square" rtlCol="0">
            <a:spAutoFit/>
          </a:bodyPr>
          <a:lstStyle/>
          <a:p>
            <a:pPr>
              <a:spcAft>
                <a:spcPts val="0"/>
              </a:spcAft>
            </a:pPr>
            <a:r>
              <a:rPr lang="ja-JP" sz="1200" kern="1200" dirty="0">
                <a:solidFill>
                  <a:srgbClr val="000000"/>
                </a:solidFill>
                <a:effectLst/>
                <a:latin typeface="メイリオ" panose="020B0604030504040204" pitchFamily="50" charset="-128"/>
                <a:ea typeface="メイリオ" panose="020B0604030504040204" pitchFamily="50" charset="-128"/>
              </a:rPr>
              <a:t>＜</a:t>
            </a:r>
            <a:r>
              <a:rPr lang="ja-JP" sz="1200" kern="1200" dirty="0" smtClean="0">
                <a:solidFill>
                  <a:srgbClr val="000000"/>
                </a:solidFill>
                <a:effectLst/>
                <a:latin typeface="メイリオ" panose="020B0604030504040204" pitchFamily="50" charset="-128"/>
                <a:ea typeface="メイリオ" panose="020B0604030504040204" pitchFamily="50" charset="-128"/>
              </a:rPr>
              <a:t>お問い合わせ先＞社会</a:t>
            </a:r>
            <a:r>
              <a:rPr lang="ja-JP" sz="1200" kern="1200" dirty="0">
                <a:solidFill>
                  <a:srgbClr val="000000"/>
                </a:solidFill>
                <a:effectLst/>
                <a:latin typeface="メイリオ" panose="020B0604030504040204" pitchFamily="50" charset="-128"/>
                <a:ea typeface="メイリオ" panose="020B0604030504040204" pitchFamily="50" charset="-128"/>
              </a:rPr>
              <a:t>保険労務士法人三島</a:t>
            </a:r>
            <a:r>
              <a:rPr lang="ja-JP" sz="1200" kern="1200" dirty="0" smtClean="0">
                <a:solidFill>
                  <a:srgbClr val="000000"/>
                </a:solidFill>
                <a:effectLst/>
                <a:latin typeface="メイリオ" panose="020B0604030504040204" pitchFamily="50" charset="-128"/>
                <a:ea typeface="メイリオ" panose="020B0604030504040204" pitchFamily="50" charset="-128"/>
              </a:rPr>
              <a:t>事務所</a:t>
            </a:r>
            <a:r>
              <a:rPr lang="ja-JP" altLang="en-US" sz="1200" kern="1200" dirty="0" smtClean="0">
                <a:solidFill>
                  <a:srgbClr val="000000"/>
                </a:solidFill>
                <a:effectLst/>
                <a:latin typeface="メイリオ" panose="020B0604030504040204" pitchFamily="50" charset="-128"/>
                <a:ea typeface="メイリオ" panose="020B0604030504040204" pitchFamily="50" charset="-128"/>
              </a:rPr>
              <a:t>　</a:t>
            </a:r>
            <a:r>
              <a:rPr lang="en-US" altLang="ja-JP" kern="1200" dirty="0" smtClean="0">
                <a:solidFill>
                  <a:srgbClr val="000000"/>
                </a:solidFill>
                <a:effectLst/>
                <a:latin typeface="メイリオ" panose="020B0604030504040204" pitchFamily="50" charset="-128"/>
                <a:ea typeface="メイリオ" panose="020B0604030504040204" pitchFamily="50" charset="-128"/>
              </a:rPr>
              <a:t>TEL</a:t>
            </a:r>
            <a:r>
              <a:rPr lang="ja-JP" altLang="en-US" kern="1200" dirty="0" smtClean="0">
                <a:solidFill>
                  <a:srgbClr val="000000"/>
                </a:solidFill>
                <a:effectLst/>
                <a:latin typeface="メイリオ" panose="020B0604030504040204" pitchFamily="50" charset="-128"/>
                <a:ea typeface="メイリオ" panose="020B0604030504040204" pitchFamily="50" charset="-128"/>
              </a:rPr>
              <a:t>：</a:t>
            </a:r>
            <a:r>
              <a:rPr lang="en-US" altLang="ja-JP" dirty="0" smtClean="0">
                <a:solidFill>
                  <a:srgbClr val="000000"/>
                </a:solidFill>
                <a:latin typeface="メイリオ" panose="020B0604030504040204" pitchFamily="50" charset="-128"/>
                <a:ea typeface="メイリオ" panose="020B0604030504040204" pitchFamily="50" charset="-128"/>
              </a:rPr>
              <a:t>03-5834-2004</a:t>
            </a:r>
            <a:endParaRPr lang="en-US" altLang="ja-JP" dirty="0">
              <a:solidFill>
                <a:srgbClr val="00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 xmlns:p14="http://schemas.microsoft.com/office/powerpoint/2010/main" val="2922708707"/>
              </p:ext>
            </p:extLst>
          </p:nvPr>
        </p:nvGraphicFramePr>
        <p:xfrm>
          <a:off x="332656" y="323528"/>
          <a:ext cx="6172200" cy="640080"/>
        </p:xfrm>
        <a:graphic>
          <a:graphicData uri="http://schemas.openxmlformats.org/drawingml/2006/table">
            <a:tbl>
              <a:tblPr firstRow="1" firstCol="1" bandRow="1"/>
              <a:tblGrid>
                <a:gridCol w="6172200"/>
              </a:tblGrid>
              <a:tr h="596602">
                <a:tc>
                  <a:txBody>
                    <a:bodyPr/>
                    <a:lstStyle/>
                    <a:p>
                      <a:pPr algn="ctr">
                        <a:spcAft>
                          <a:spcPts val="0"/>
                        </a:spcAft>
                      </a:pPr>
                      <a:r>
                        <a:rPr lang="ja-JP" altLang="en-US" sz="2100" kern="100" dirty="0" smtClean="0">
                          <a:effectLst/>
                          <a:latin typeface="メイリオ" panose="020B0604030504040204" pitchFamily="50" charset="-128"/>
                          <a:ea typeface="メイリオ" panose="020B0604030504040204" pitchFamily="50" charset="-128"/>
                          <a:cs typeface="Times New Roman"/>
                        </a:rPr>
                        <a:t>お申込み先　</a:t>
                      </a:r>
                      <a:r>
                        <a:rPr lang="ja-JP" sz="2100" kern="100" dirty="0" smtClean="0">
                          <a:effectLst/>
                          <a:latin typeface="メイリオ" panose="020B0604030504040204" pitchFamily="50" charset="-128"/>
                          <a:ea typeface="メイリオ" panose="020B0604030504040204" pitchFamily="50" charset="-128"/>
                          <a:cs typeface="Times New Roman"/>
                        </a:rPr>
                        <a:t>ＦＡＸ</a:t>
                      </a:r>
                      <a:r>
                        <a:rPr lang="en-US" altLang="ja-JP" sz="2100" kern="100" baseline="0" dirty="0" smtClean="0">
                          <a:effectLst/>
                          <a:latin typeface="メイリオ" panose="020B0604030504040204" pitchFamily="50" charset="-128"/>
                          <a:ea typeface="メイリオ" panose="020B0604030504040204" pitchFamily="50" charset="-128"/>
                          <a:cs typeface="Times New Roman"/>
                        </a:rPr>
                        <a:t> </a:t>
                      </a:r>
                      <a:r>
                        <a:rPr lang="ja-JP" sz="2100" kern="100" dirty="0" smtClean="0">
                          <a:effectLst/>
                          <a:latin typeface="メイリオ" panose="020B0604030504040204" pitchFamily="50" charset="-128"/>
                          <a:ea typeface="メイリオ" panose="020B0604030504040204" pitchFamily="50" charset="-128"/>
                          <a:cs typeface="Times New Roman"/>
                        </a:rPr>
                        <a:t>：</a:t>
                      </a:r>
                      <a:r>
                        <a:rPr lang="en-US" altLang="ja-JP" sz="2100" kern="100" dirty="0" smtClean="0">
                          <a:effectLst/>
                          <a:latin typeface="メイリオ" panose="020B0604030504040204" pitchFamily="50" charset="-128"/>
                          <a:ea typeface="メイリオ" panose="020B0604030504040204" pitchFamily="50" charset="-128"/>
                          <a:cs typeface="Times New Roman"/>
                        </a:rPr>
                        <a:t> </a:t>
                      </a:r>
                      <a:r>
                        <a:rPr lang="en-US" sz="2100" kern="100" dirty="0" smtClean="0">
                          <a:effectLst/>
                          <a:latin typeface="メイリオ" panose="020B0604030504040204" pitchFamily="50" charset="-128"/>
                          <a:ea typeface="メイリオ" panose="020B0604030504040204" pitchFamily="50" charset="-128"/>
                          <a:cs typeface="Times New Roman"/>
                        </a:rPr>
                        <a:t>03-5834-2005</a:t>
                      </a:r>
                      <a:r>
                        <a:rPr lang="ja-JP" sz="2100" kern="100" dirty="0">
                          <a:effectLst/>
                          <a:latin typeface="メイリオ" panose="020B0604030504040204" pitchFamily="50" charset="-128"/>
                          <a:ea typeface="メイリオ" panose="020B0604030504040204" pitchFamily="50" charset="-128"/>
                          <a:cs typeface="Times New Roman"/>
                        </a:rPr>
                        <a:t>　</a:t>
                      </a:r>
                      <a:r>
                        <a:rPr lang="en-US" altLang="ja-JP" sz="2100" kern="100" dirty="0" smtClean="0">
                          <a:effectLst/>
                          <a:latin typeface="メイリオ" panose="020B0604030504040204" pitchFamily="50" charset="-128"/>
                          <a:ea typeface="メイリオ" panose="020B0604030504040204" pitchFamily="50" charset="-128"/>
                          <a:cs typeface="Times New Roman"/>
                        </a:rPr>
                        <a:t>             </a:t>
                      </a:r>
                      <a:r>
                        <a:rPr lang="ja-JP" sz="2100" kern="100" dirty="0">
                          <a:effectLst/>
                          <a:latin typeface="メイリオ" panose="020B0604030504040204" pitchFamily="50" charset="-128"/>
                          <a:ea typeface="メイリオ" panose="020B0604030504040204" pitchFamily="50" charset="-128"/>
                          <a:cs typeface="Times New Roman"/>
                        </a:rPr>
                        <a:t>　　　　　　　　　</a:t>
                      </a:r>
                      <a:r>
                        <a:rPr lang="en-US" sz="2100" kern="100" dirty="0">
                          <a:effectLst/>
                          <a:latin typeface="メイリオ" panose="020B0604030504040204" pitchFamily="50" charset="-128"/>
                          <a:ea typeface="メイリオ" panose="020B0604030504040204" pitchFamily="50" charset="-128"/>
                          <a:cs typeface="Times New Roman"/>
                        </a:rPr>
                        <a:t>E</a:t>
                      </a:r>
                      <a:r>
                        <a:rPr lang="ja-JP" sz="2100" kern="100" dirty="0" smtClean="0">
                          <a:effectLst/>
                          <a:latin typeface="メイリオ" panose="020B0604030504040204" pitchFamily="50" charset="-128"/>
                          <a:ea typeface="メイリオ" panose="020B0604030504040204" pitchFamily="50" charset="-128"/>
                          <a:cs typeface="Times New Roman"/>
                        </a:rPr>
                        <a:t>メール：</a:t>
                      </a:r>
                      <a:r>
                        <a:rPr lang="en-US" altLang="ja-JP" sz="2100" kern="100" dirty="0" smtClean="0">
                          <a:effectLst/>
                          <a:latin typeface="メイリオ" panose="020B0604030504040204" pitchFamily="50" charset="-128"/>
                          <a:ea typeface="メイリオ" panose="020B0604030504040204" pitchFamily="50" charset="-128"/>
                          <a:cs typeface="Times New Roman"/>
                        </a:rPr>
                        <a:t> </a:t>
                      </a:r>
                      <a:r>
                        <a:rPr lang="en-US" sz="2100" kern="100" dirty="0" smtClean="0">
                          <a:effectLst/>
                          <a:latin typeface="メイリオ" panose="020B0604030504040204" pitchFamily="50" charset="-128"/>
                          <a:ea typeface="メイリオ" panose="020B0604030504040204" pitchFamily="50" charset="-128"/>
                          <a:cs typeface="Times New Roman"/>
                        </a:rPr>
                        <a:t>info@mishima-office.net</a:t>
                      </a:r>
                      <a:endParaRPr lang="ja-JP" sz="1000" kern="100" dirty="0">
                        <a:effectLst/>
                        <a:latin typeface="メイリオ" panose="020B0604030504040204" pitchFamily="50" charset="-128"/>
                        <a:ea typeface="メイリオ" panose="020B0604030504040204" pitchFamily="50" charset="-128"/>
                        <a:cs typeface="Times New Roman"/>
                      </a:endParaRPr>
                    </a:p>
                  </a:txBody>
                  <a:tcPr marL="66454" marR="664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テキスト ボックス 11"/>
          <p:cNvSpPr txBox="1"/>
          <p:nvPr/>
        </p:nvSpPr>
        <p:spPr>
          <a:xfrm>
            <a:off x="104713" y="1222819"/>
            <a:ext cx="6741368" cy="584775"/>
          </a:xfrm>
          <a:prstGeom prst="rect">
            <a:avLst/>
          </a:prstGeom>
          <a:noFill/>
        </p:spPr>
        <p:txBody>
          <a:bodyPr wrap="square" rtlCol="0">
            <a:spAutoFit/>
          </a:bodyPr>
          <a:lstStyle/>
          <a:p>
            <a:r>
              <a:rPr lang="ja-JP" altLang="en-US" sz="1600" b="1" dirty="0" smtClean="0"/>
              <a:t>有期契約社員の無期転換（</a:t>
            </a:r>
            <a:r>
              <a:rPr lang="en-US" altLang="ja-JP" sz="1600" b="1" dirty="0" smtClean="0"/>
              <a:t>2018</a:t>
            </a:r>
            <a:r>
              <a:rPr lang="ja-JP" altLang="en-US" sz="1600" b="1" dirty="0" smtClean="0"/>
              <a:t>年</a:t>
            </a:r>
            <a:r>
              <a:rPr lang="en-US" altLang="ja-JP" sz="1600" b="1" dirty="0" smtClean="0"/>
              <a:t>4</a:t>
            </a:r>
            <a:r>
              <a:rPr lang="ja-JP" altLang="en-US" sz="1600" b="1" dirty="0" smtClean="0"/>
              <a:t>月～）に何をするべきなのか。</a:t>
            </a:r>
            <a:endParaRPr lang="en-US" altLang="ja-JP" sz="1600" b="1" dirty="0" smtClean="0"/>
          </a:p>
          <a:p>
            <a:r>
              <a:rPr lang="en-US" altLang="ja-JP" sz="1600" b="1" dirty="0" smtClean="0"/>
              <a:t>4</a:t>
            </a:r>
            <a:r>
              <a:rPr lang="ja-JP" altLang="en-US" sz="1600" b="1" dirty="0" err="1" smtClean="0"/>
              <a:t>つの</a:t>
            </a:r>
            <a:r>
              <a:rPr lang="ja-JP" altLang="en-US" sz="1600" b="1" dirty="0" smtClean="0"/>
              <a:t>ポイントを解説します！</a:t>
            </a:r>
            <a:endParaRPr lang="en-US" altLang="ja-JP" sz="1600" b="1" dirty="0" smtClean="0"/>
          </a:p>
        </p:txBody>
      </p:sp>
      <p:sp>
        <p:nvSpPr>
          <p:cNvPr id="2" name="上矢印 1"/>
          <p:cNvSpPr/>
          <p:nvPr/>
        </p:nvSpPr>
        <p:spPr>
          <a:xfrm>
            <a:off x="2246809" y="49783"/>
            <a:ext cx="2232247" cy="269929"/>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1"/>
          <p:cNvSpPr txBox="1"/>
          <p:nvPr/>
        </p:nvSpPr>
        <p:spPr>
          <a:xfrm>
            <a:off x="132255" y="4653134"/>
            <a:ext cx="6609113" cy="307777"/>
          </a:xfrm>
          <a:prstGeom prst="rect">
            <a:avLst/>
          </a:prstGeom>
          <a:noFill/>
        </p:spPr>
        <p:txBody>
          <a:bodyPr wrap="square" rtlCol="0">
            <a:spAutoFit/>
          </a:bodyPr>
          <a:lstStyle/>
          <a:p>
            <a:pPr>
              <a:spcAft>
                <a:spcPts val="0"/>
              </a:spcAft>
            </a:pPr>
            <a:r>
              <a:rPr lang="en-US" altLang="ja-JP" sz="1400" b="1" kern="1200" dirty="0" smtClean="0">
                <a:solidFill>
                  <a:srgbClr val="000000"/>
                </a:solidFill>
                <a:effectLst/>
                <a:latin typeface="メイリオ" panose="020B0604030504040204" pitchFamily="50" charset="-128"/>
                <a:ea typeface="メイリオ" panose="020B0604030504040204" pitchFamily="50" charset="-128"/>
              </a:rPr>
              <a:t>※</a:t>
            </a:r>
            <a:r>
              <a:rPr lang="ja-JP" altLang="en-US" sz="1400" b="1" u="sng" kern="1200" dirty="0" smtClean="0">
                <a:solidFill>
                  <a:srgbClr val="000000"/>
                </a:solidFill>
                <a:effectLst/>
                <a:latin typeface="メイリオ" panose="020B0604030504040204" pitchFamily="50" charset="-128"/>
                <a:ea typeface="メイリオ" panose="020B0604030504040204" pitchFamily="50" charset="-128"/>
              </a:rPr>
              <a:t>受講票の発行はございませんので、お申込み後、当日は本書をお持ちください。</a:t>
            </a:r>
            <a:endParaRPr lang="en-US" altLang="ja-JP" sz="1400" b="1" u="sng" dirty="0">
              <a:solidFill>
                <a:srgbClr val="000000"/>
              </a:solidFill>
              <a:latin typeface="メイリオ" panose="020B0604030504040204" pitchFamily="50" charset="-128"/>
              <a:ea typeface="メイリオ" panose="020B0604030504040204" pitchFamily="50" charset="-128"/>
            </a:endParaRPr>
          </a:p>
        </p:txBody>
      </p:sp>
      <p:pic>
        <p:nvPicPr>
          <p:cNvPr id="18" name="Picture 31"/>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12098" t="26376" r="43446" b="10445"/>
          <a:stretch/>
        </p:blipFill>
        <p:spPr bwMode="auto">
          <a:xfrm>
            <a:off x="3329163" y="4888663"/>
            <a:ext cx="3424611" cy="27363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19" name="表 18"/>
          <p:cNvGraphicFramePr>
            <a:graphicFrameLocks noGrp="1"/>
          </p:cNvGraphicFramePr>
          <p:nvPr>
            <p:extLst>
              <p:ext uri="{D42A27DB-BD31-4B8C-83A1-F6EECF244321}">
                <p14:modId xmlns="" xmlns:p14="http://schemas.microsoft.com/office/powerpoint/2010/main" val="107925733"/>
              </p:ext>
            </p:extLst>
          </p:nvPr>
        </p:nvGraphicFramePr>
        <p:xfrm>
          <a:off x="104713" y="4987502"/>
          <a:ext cx="3239405" cy="2492906"/>
        </p:xfrm>
        <a:graphic>
          <a:graphicData uri="http://schemas.openxmlformats.org/drawingml/2006/table">
            <a:tbl>
              <a:tblPr>
                <a:tableStyleId>{8EC20E35-A176-4012-BC5E-935CFFF8708E}</a:tableStyleId>
              </a:tblPr>
              <a:tblGrid>
                <a:gridCol w="819048"/>
                <a:gridCol w="2420357"/>
              </a:tblGrid>
              <a:tr h="144016">
                <a:tc>
                  <a:txBody>
                    <a:bodyPr/>
                    <a:lstStyle/>
                    <a:p>
                      <a:pPr algn="l"/>
                      <a:r>
                        <a:rPr kumimoji="1" lang="ja-JP" altLang="en-US" sz="1200" dirty="0" smtClean="0">
                          <a:latin typeface="メイリオ" panose="020B0604030504040204" pitchFamily="50" charset="-128"/>
                          <a:ea typeface="メイリオ" panose="020B0604030504040204" pitchFamily="50" charset="-128"/>
                        </a:rPr>
                        <a:t>開催日</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l"/>
                      <a:r>
                        <a:rPr kumimoji="1" lang="en-US" altLang="ja-JP" sz="1200" dirty="0" smtClean="0">
                          <a:latin typeface="メイリオ" panose="020B0604030504040204" pitchFamily="50" charset="-128"/>
                          <a:ea typeface="メイリオ" panose="020B0604030504040204" pitchFamily="50" charset="-128"/>
                        </a:rPr>
                        <a:t>2017</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9</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26</a:t>
                      </a:r>
                      <a:r>
                        <a:rPr kumimoji="1" lang="ja-JP" altLang="en-US" sz="1200" dirty="0" smtClean="0">
                          <a:latin typeface="メイリオ" panose="020B0604030504040204" pitchFamily="50" charset="-128"/>
                          <a:ea typeface="メイリオ" panose="020B0604030504040204" pitchFamily="50" charset="-128"/>
                        </a:rPr>
                        <a:t>日（火）</a:t>
                      </a:r>
                      <a:endParaRPr kumimoji="1" lang="ja-JP" altLang="en-US" sz="1200" dirty="0">
                        <a:latin typeface="メイリオ" panose="020B0604030504040204" pitchFamily="50" charset="-128"/>
                        <a:ea typeface="メイリオ" panose="020B0604030504040204" pitchFamily="50" charset="-128"/>
                      </a:endParaRPr>
                    </a:p>
                  </a:txBody>
                  <a:tcPr/>
                </a:tc>
              </a:tr>
              <a:tr h="288032">
                <a:tc>
                  <a:txBody>
                    <a:bodyPr/>
                    <a:lstStyle/>
                    <a:p>
                      <a:pPr algn="l"/>
                      <a:r>
                        <a:rPr kumimoji="1" lang="ja-JP" altLang="en-US" sz="1200" dirty="0" smtClean="0">
                          <a:latin typeface="メイリオ" panose="020B0604030504040204" pitchFamily="50" charset="-128"/>
                          <a:ea typeface="メイリオ" panose="020B0604030504040204" pitchFamily="50" charset="-128"/>
                        </a:rPr>
                        <a:t>時間</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l"/>
                      <a:r>
                        <a:rPr kumimoji="1" lang="en-US" altLang="ja-JP" sz="1000" dirty="0" smtClean="0">
                          <a:latin typeface="メイリオ" panose="020B0604030504040204" pitchFamily="50" charset="-128"/>
                          <a:ea typeface="メイリオ" panose="020B0604030504040204" pitchFamily="50" charset="-128"/>
                        </a:rPr>
                        <a:t>13</a:t>
                      </a: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00</a:t>
                      </a: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14</a:t>
                      </a: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30</a:t>
                      </a:r>
                      <a:r>
                        <a:rPr kumimoji="1" lang="ja-JP" altLang="en-US" sz="1000" dirty="0" smtClean="0">
                          <a:latin typeface="メイリオ" panose="020B0604030504040204" pitchFamily="50" charset="-128"/>
                          <a:ea typeface="メイリオ" panose="020B0604030504040204" pitchFamily="50" charset="-128"/>
                        </a:rPr>
                        <a:t>（受付</a:t>
                      </a:r>
                      <a:r>
                        <a:rPr kumimoji="1" lang="en-US" altLang="ja-JP" sz="1000" dirty="0" smtClean="0">
                          <a:latin typeface="メイリオ" panose="020B0604030504040204" pitchFamily="50" charset="-128"/>
                          <a:ea typeface="メイリオ" panose="020B0604030504040204" pitchFamily="50" charset="-128"/>
                        </a:rPr>
                        <a:t>12</a:t>
                      </a: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40</a:t>
                      </a:r>
                      <a:r>
                        <a:rPr kumimoji="1" lang="ja-JP" altLang="en-US" sz="1000" dirty="0" smtClean="0">
                          <a:latin typeface="メイリオ" panose="020B0604030504040204" pitchFamily="50" charset="-128"/>
                          <a:ea typeface="メイリオ" panose="020B0604030504040204" pitchFamily="50" charset="-128"/>
                        </a:rPr>
                        <a:t>～）</a:t>
                      </a:r>
                      <a:endParaRPr kumimoji="1" lang="en-US" altLang="ja-JP" sz="1000" dirty="0" smtClean="0">
                        <a:latin typeface="メイリオ" panose="020B0604030504040204" pitchFamily="50" charset="-128"/>
                        <a:ea typeface="メイリオ" panose="020B0604030504040204" pitchFamily="50" charset="-128"/>
                      </a:endParaRPr>
                    </a:p>
                  </a:txBody>
                  <a:tcPr/>
                </a:tc>
              </a:tr>
              <a:tr h="216024">
                <a:tc>
                  <a:txBody>
                    <a:bodyPr/>
                    <a:lstStyle/>
                    <a:p>
                      <a:pPr algn="l"/>
                      <a:r>
                        <a:rPr kumimoji="1" lang="ja-JP" altLang="en-US" sz="1200" dirty="0" smtClean="0">
                          <a:latin typeface="メイリオ" panose="020B0604030504040204" pitchFamily="50" charset="-128"/>
                          <a:ea typeface="メイリオ" panose="020B0604030504040204" pitchFamily="50" charset="-128"/>
                        </a:rPr>
                        <a:t>参加費</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お取引先様　無料</a:t>
                      </a:r>
                      <a:endParaRPr kumimoji="1" lang="en-US" altLang="ja-JP" sz="1200" dirty="0" smtClean="0">
                        <a:latin typeface="メイリオ" panose="020B0604030504040204" pitchFamily="50" charset="-128"/>
                        <a:ea typeface="メイリオ" panose="020B0604030504040204" pitchFamily="50" charset="-128"/>
                      </a:endParaRPr>
                    </a:p>
                  </a:txBody>
                  <a:tcPr/>
                </a:tc>
              </a:tr>
              <a:tr h="301744">
                <a:tc>
                  <a:txBody>
                    <a:bodyPr/>
                    <a:lstStyle/>
                    <a:p>
                      <a:pPr algn="l"/>
                      <a:r>
                        <a:rPr kumimoji="1" lang="ja-JP" altLang="en-US" sz="1200" dirty="0" smtClean="0">
                          <a:latin typeface="メイリオ" panose="020B0604030504040204" pitchFamily="50" charset="-128"/>
                          <a:ea typeface="メイリオ" panose="020B0604030504040204" pitchFamily="50" charset="-128"/>
                        </a:rPr>
                        <a:t>定員</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限定 </a:t>
                      </a:r>
                      <a:r>
                        <a:rPr kumimoji="1" lang="en-US" altLang="ja-JP" sz="1200" dirty="0" smtClean="0">
                          <a:latin typeface="メイリオ" panose="020B0604030504040204" pitchFamily="50" charset="-128"/>
                          <a:ea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rPr>
                        <a:t>名（先着順）</a:t>
                      </a:r>
                      <a:endParaRPr kumimoji="1" lang="ja-JP" altLang="en-US" sz="1200" dirty="0">
                        <a:latin typeface="メイリオ" panose="020B0604030504040204" pitchFamily="50" charset="-128"/>
                        <a:ea typeface="メイリオ" panose="020B0604030504040204" pitchFamily="50" charset="-128"/>
                      </a:endParaRPr>
                    </a:p>
                  </a:txBody>
                  <a:tcPr/>
                </a:tc>
              </a:tr>
              <a:tr h="280070">
                <a:tc>
                  <a:txBody>
                    <a:bodyPr/>
                    <a:lstStyle/>
                    <a:p>
                      <a:pPr algn="l"/>
                      <a:r>
                        <a:rPr kumimoji="1" lang="ja-JP" altLang="en-US" sz="1050" dirty="0" smtClean="0">
                          <a:latin typeface="メイリオ" panose="020B0604030504040204" pitchFamily="50" charset="-128"/>
                          <a:ea typeface="メイリオ" panose="020B0604030504040204" pitchFamily="50" charset="-128"/>
                        </a:rPr>
                        <a:t>申込締切</a:t>
                      </a:r>
                      <a:endParaRPr kumimoji="1" lang="ja-JP" altLang="en-US" sz="1050" dirty="0">
                        <a:latin typeface="メイリオ" panose="020B0604030504040204" pitchFamily="50" charset="-128"/>
                        <a:ea typeface="メイリオ" panose="020B0604030504040204" pitchFamily="50" charset="-128"/>
                      </a:endParaRPr>
                    </a:p>
                  </a:txBody>
                  <a:tcPr/>
                </a:tc>
                <a:tc>
                  <a:txBody>
                    <a:bodyPr/>
                    <a:lstStyle/>
                    <a:p>
                      <a:pPr algn="l"/>
                      <a:r>
                        <a:rPr kumimoji="1" lang="en-US" altLang="ja-JP" sz="1200" dirty="0" smtClean="0">
                          <a:latin typeface="メイリオ" panose="020B0604030504040204" pitchFamily="50" charset="-128"/>
                          <a:ea typeface="メイリオ" panose="020B0604030504040204" pitchFamily="50" charset="-128"/>
                        </a:rPr>
                        <a:t>2017</a:t>
                      </a:r>
                      <a:r>
                        <a:rPr kumimoji="1" lang="ja-JP" altLang="en-US" sz="1200" dirty="0" smtClean="0">
                          <a:latin typeface="メイリオ" panose="020B0604030504040204" pitchFamily="50" charset="-128"/>
                          <a:ea typeface="メイリオ" panose="020B0604030504040204" pitchFamily="50" charset="-128"/>
                        </a:rPr>
                        <a:t>年</a:t>
                      </a:r>
                      <a:r>
                        <a:rPr kumimoji="1" lang="en-US" altLang="ja-JP" sz="1200" dirty="0" smtClean="0">
                          <a:latin typeface="メイリオ" panose="020B0604030504040204" pitchFamily="50" charset="-128"/>
                          <a:ea typeface="メイリオ" panose="020B0604030504040204" pitchFamily="50" charset="-128"/>
                        </a:rPr>
                        <a:t>9</a:t>
                      </a:r>
                      <a:r>
                        <a:rPr kumimoji="1" lang="ja-JP" altLang="en-US" sz="1200" dirty="0" smtClean="0">
                          <a:latin typeface="メイリオ" panose="020B0604030504040204" pitchFamily="50" charset="-128"/>
                          <a:ea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rPr>
                        <a:t>25</a:t>
                      </a:r>
                      <a:r>
                        <a:rPr kumimoji="1" lang="ja-JP" altLang="en-US" sz="1200" dirty="0" smtClean="0">
                          <a:latin typeface="メイリオ" panose="020B0604030504040204" pitchFamily="50" charset="-128"/>
                          <a:ea typeface="メイリオ" panose="020B0604030504040204" pitchFamily="50" charset="-128"/>
                        </a:rPr>
                        <a:t>日（月）</a:t>
                      </a:r>
                      <a:endParaRPr kumimoji="1" lang="ja-JP" altLang="en-US" sz="1200" dirty="0">
                        <a:latin typeface="メイリオ" panose="020B0604030504040204" pitchFamily="50" charset="-128"/>
                        <a:ea typeface="メイリオ" panose="020B0604030504040204" pitchFamily="50" charset="-128"/>
                      </a:endParaRPr>
                    </a:p>
                  </a:txBody>
                  <a:tcPr/>
                </a:tc>
              </a:tr>
              <a:tr h="404823">
                <a:tc>
                  <a:txBody>
                    <a:bodyPr/>
                    <a:lstStyle/>
                    <a:p>
                      <a:pPr algn="l"/>
                      <a:r>
                        <a:rPr kumimoji="1" lang="ja-JP" altLang="en-US" sz="1200" dirty="0" smtClean="0">
                          <a:latin typeface="メイリオ" panose="020B0604030504040204" pitchFamily="50" charset="-128"/>
                          <a:ea typeface="メイリオ" panose="020B0604030504040204" pitchFamily="50" charset="-128"/>
                        </a:rPr>
                        <a:t>会場</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l"/>
                      <a:r>
                        <a:rPr kumimoji="1" lang="ja-JP" altLang="en-US" sz="1050" dirty="0" smtClean="0">
                          <a:latin typeface="メイリオ" panose="020B0604030504040204" pitchFamily="50" charset="-128"/>
                          <a:ea typeface="メイリオ" panose="020B0604030504040204" pitchFamily="50" charset="-128"/>
                        </a:rPr>
                        <a:t>社会保険労務士法人三島事務所　　　セミナールーム</a:t>
                      </a:r>
                      <a:endParaRPr kumimoji="1" lang="en-US" altLang="ja-JP" sz="1050" dirty="0" smtClean="0">
                        <a:latin typeface="メイリオ" panose="020B0604030504040204" pitchFamily="50" charset="-128"/>
                        <a:ea typeface="メイリオ" panose="020B0604030504040204" pitchFamily="50" charset="-128"/>
                      </a:endParaRPr>
                    </a:p>
                    <a:p>
                      <a:pPr algn="l"/>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右記地図をご参照ください</a:t>
                      </a:r>
                      <a:endParaRPr kumimoji="1" lang="en-US" altLang="ja-JP" sz="1050" dirty="0" smtClean="0">
                        <a:latin typeface="メイリオ" panose="020B0604030504040204" pitchFamily="50" charset="-128"/>
                        <a:ea typeface="メイリオ" panose="020B0604030504040204" pitchFamily="50" charset="-128"/>
                      </a:endParaRPr>
                    </a:p>
                    <a:p>
                      <a:pPr algn="l"/>
                      <a:r>
                        <a:rPr kumimoji="1" lang="ja-JP" altLang="en-US" sz="1100" b="1" dirty="0" smtClean="0">
                          <a:latin typeface="メイリオ" panose="020B0604030504040204" pitchFamily="50" charset="-128"/>
                          <a:ea typeface="メイリオ" panose="020B0604030504040204" pitchFamily="50" charset="-128"/>
                        </a:rPr>
                        <a:t>〒</a:t>
                      </a:r>
                      <a:r>
                        <a:rPr kumimoji="1" lang="en-US" altLang="ja-JP" sz="1100" b="1" dirty="0" smtClean="0">
                          <a:latin typeface="メイリオ" panose="020B0604030504040204" pitchFamily="50" charset="-128"/>
                          <a:ea typeface="メイリオ" panose="020B0604030504040204" pitchFamily="50" charset="-128"/>
                        </a:rPr>
                        <a:t>104-0032</a:t>
                      </a:r>
                    </a:p>
                    <a:p>
                      <a:pPr algn="l"/>
                      <a:r>
                        <a:rPr kumimoji="1" lang="ja-JP" altLang="en-US" sz="1100" b="1" dirty="0" smtClean="0">
                          <a:latin typeface="メイリオ" panose="020B0604030504040204" pitchFamily="50" charset="-128"/>
                          <a:ea typeface="メイリオ" panose="020B0604030504040204" pitchFamily="50" charset="-128"/>
                        </a:rPr>
                        <a:t>東京都中央区八丁堀</a:t>
                      </a:r>
                      <a:r>
                        <a:rPr kumimoji="1" lang="en-US" altLang="ja-JP" sz="1100" b="1" dirty="0" smtClean="0">
                          <a:latin typeface="メイリオ" panose="020B0604030504040204" pitchFamily="50" charset="-128"/>
                          <a:ea typeface="メイリオ" panose="020B0604030504040204" pitchFamily="50" charset="-128"/>
                        </a:rPr>
                        <a:t>4-10-11</a:t>
                      </a:r>
                      <a:r>
                        <a:rPr kumimoji="1" lang="ja-JP" altLang="en-US" sz="1100" b="1" dirty="0" smtClean="0">
                          <a:latin typeface="メイリオ" panose="020B0604030504040204" pitchFamily="50" charset="-128"/>
                          <a:ea typeface="メイリオ" panose="020B0604030504040204" pitchFamily="50" charset="-128"/>
                        </a:rPr>
                        <a:t>　</a:t>
                      </a:r>
                      <a:endParaRPr kumimoji="1" lang="en-US" altLang="ja-JP" sz="1100" b="1" dirty="0" smtClean="0">
                        <a:latin typeface="メイリオ" panose="020B0604030504040204" pitchFamily="50" charset="-128"/>
                        <a:ea typeface="メイリオ" panose="020B0604030504040204" pitchFamily="50" charset="-128"/>
                      </a:endParaRPr>
                    </a:p>
                    <a:p>
                      <a:pPr algn="l"/>
                      <a:r>
                        <a:rPr kumimoji="1" lang="ja-JP" altLang="en-US" sz="1100" b="1" dirty="0" smtClean="0">
                          <a:latin typeface="メイリオ" panose="020B0604030504040204" pitchFamily="50" charset="-128"/>
                          <a:ea typeface="メイリオ" panose="020B0604030504040204" pitchFamily="50" charset="-128"/>
                        </a:rPr>
                        <a:t>ネオ神谷ビル</a:t>
                      </a:r>
                      <a:r>
                        <a:rPr kumimoji="1" lang="en-US" altLang="ja-JP" sz="1100" b="1" dirty="0" smtClean="0">
                          <a:latin typeface="メイリオ" panose="020B0604030504040204" pitchFamily="50" charset="-128"/>
                          <a:ea typeface="メイリオ" panose="020B0604030504040204" pitchFamily="50" charset="-128"/>
                        </a:rPr>
                        <a:t>2</a:t>
                      </a:r>
                      <a:r>
                        <a:rPr kumimoji="1" lang="ja-JP" altLang="en-US" sz="1100" b="1" dirty="0" smtClean="0">
                          <a:latin typeface="メイリオ" panose="020B0604030504040204" pitchFamily="50" charset="-128"/>
                          <a:ea typeface="メイリオ" panose="020B0604030504040204" pitchFamily="50" charset="-128"/>
                        </a:rPr>
                        <a:t>Ｆ</a:t>
                      </a:r>
                    </a:p>
                  </a:txBody>
                  <a:tcPr/>
                </a:tc>
              </a:tr>
            </a:tbl>
          </a:graphicData>
        </a:graphic>
      </p:graphicFrame>
      <p:sp>
        <p:nvSpPr>
          <p:cNvPr id="17" name="正方形/長方形 16"/>
          <p:cNvSpPr/>
          <p:nvPr/>
        </p:nvSpPr>
        <p:spPr>
          <a:xfrm>
            <a:off x="-1127" y="7624967"/>
            <a:ext cx="6867516" cy="46839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smtClean="0">
                <a:solidFill>
                  <a:schemeClr val="bg1"/>
                </a:solidFill>
                <a:latin typeface="メイリオ" panose="020B0604030504040204" pitchFamily="50" charset="-128"/>
                <a:ea typeface="メイリオ" panose="020B0604030504040204" pitchFamily="50" charset="-128"/>
              </a:rPr>
              <a:t>1</a:t>
            </a:r>
            <a:r>
              <a:rPr lang="ja-JP" altLang="en-US" sz="1600" b="1" dirty="0" smtClean="0">
                <a:solidFill>
                  <a:schemeClr val="bg1"/>
                </a:solidFill>
                <a:latin typeface="メイリオ" panose="020B0604030504040204" pitchFamily="50" charset="-128"/>
                <a:ea typeface="メイリオ" panose="020B0604030504040204" pitchFamily="50" charset="-128"/>
              </a:rPr>
              <a:t>社につき</a:t>
            </a:r>
            <a:r>
              <a:rPr lang="en-US" altLang="ja-JP" sz="1600" b="1" dirty="0" smtClean="0">
                <a:solidFill>
                  <a:schemeClr val="bg1"/>
                </a:solidFill>
                <a:latin typeface="メイリオ" panose="020B0604030504040204" pitchFamily="50" charset="-128"/>
                <a:ea typeface="メイリオ" panose="020B0604030504040204" pitchFamily="50" charset="-128"/>
              </a:rPr>
              <a:t>2</a:t>
            </a:r>
            <a:r>
              <a:rPr lang="ja-JP" altLang="en-US" sz="1600" b="1" dirty="0" smtClean="0">
                <a:solidFill>
                  <a:schemeClr val="bg1"/>
                </a:solidFill>
                <a:latin typeface="メイリオ" panose="020B0604030504040204" pitchFamily="50" charset="-128"/>
                <a:ea typeface="メイリオ" panose="020B0604030504040204" pitchFamily="50" charset="-128"/>
              </a:rPr>
              <a:t>名様までのご参加でお願いいたします。</a:t>
            </a:r>
            <a:endParaRPr lang="en-US" altLang="ja-JP" sz="1600" b="1" dirty="0" smtClean="0">
              <a:solidFill>
                <a:schemeClr val="bg1"/>
              </a:solidFill>
              <a:latin typeface="メイリオ" panose="020B0604030504040204" pitchFamily="50" charset="-128"/>
              <a:ea typeface="メイリオ" panose="020B0604030504040204" pitchFamily="50" charset="-128"/>
            </a:endParaRPr>
          </a:p>
        </p:txBody>
      </p:sp>
      <p:pic>
        <p:nvPicPr>
          <p:cNvPr id="3089" name="Picture 17" descr="\\172.16.0.200\03_member\◆三島事務所◆\【三島事務所　その他】※総務・人事関係\Pマーク取得\プライバシーマークロゴ\印刷用\日本語\枝番あり\JPEG\17002725_01_JP.jpg"/>
          <p:cNvPicPr>
            <a:picLocks noChangeAspect="1" noChangeArrowheads="1"/>
          </p:cNvPicPr>
          <p:nvPr/>
        </p:nvPicPr>
        <p:blipFill>
          <a:blip r:embed="rId5" cstate="print"/>
          <a:srcRect/>
          <a:stretch>
            <a:fillRect/>
          </a:stretch>
        </p:blipFill>
        <p:spPr bwMode="auto">
          <a:xfrm>
            <a:off x="116632" y="8388424"/>
            <a:ext cx="640585" cy="755576"/>
          </a:xfrm>
          <a:prstGeom prst="rect">
            <a:avLst/>
          </a:prstGeom>
          <a:noFill/>
        </p:spPr>
      </p:pic>
    </p:spTree>
    <p:extLst>
      <p:ext uri="{BB962C8B-B14F-4D97-AF65-F5344CB8AC3E}">
        <p14:creationId xmlns="" xmlns:p14="http://schemas.microsoft.com/office/powerpoint/2010/main" val="3707808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351</Words>
  <Application>Microsoft Office PowerPoint</Application>
  <PresentationFormat>画面に合わせる (4:3)</PresentationFormat>
  <Paragraphs>48</Paragraphs>
  <Slides>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Office テーマ</vt:lpstr>
      <vt:lpstr>文書</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mishima</dc:creator>
  <cp:lastModifiedBy>mishima</cp:lastModifiedBy>
  <cp:revision>10</cp:revision>
  <dcterms:created xsi:type="dcterms:W3CDTF">2017-08-08T06:16:05Z</dcterms:created>
  <dcterms:modified xsi:type="dcterms:W3CDTF">2017-08-21T01:15:34Z</dcterms:modified>
</cp:coreProperties>
</file>